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4" r:id="rId3"/>
    <p:sldId id="257" r:id="rId4"/>
    <p:sldId id="260" r:id="rId5"/>
    <p:sldId id="261" r:id="rId6"/>
    <p:sldId id="262" r:id="rId7"/>
    <p:sldId id="258" r:id="rId8"/>
    <p:sldId id="263" r:id="rId9"/>
    <p:sldId id="259" r:id="rId1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" roundtripDataSignature="AMtx7miyqaUvWJab73UvNP3RtShBQm8H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9"/>
  </p:normalViewPr>
  <p:slideViewPr>
    <p:cSldViewPr snapToGrid="0">
      <p:cViewPr varScale="1">
        <p:scale>
          <a:sx n="88" d="100"/>
          <a:sy n="88" d="100"/>
        </p:scale>
        <p:origin x="184" y="5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" name="Google Shape;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" name="Google Shape;4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 b="0" i="0" u="none" strike="noStrike">
                <a:latin typeface="Arial"/>
                <a:ea typeface="Arial"/>
                <a:cs typeface="Arial"/>
                <a:sym typeface="Arial"/>
              </a:rPr>
              <a:t>Researcher finds a THZ analysis  workflow in the training platform which informs how to reproduce the workflow </a:t>
            </a:r>
            <a:endParaRPr/>
          </a:p>
          <a:p>
            <a:pPr marL="5715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 b="0" i="0" u="none" strike="noStrike">
                <a:latin typeface="Arial"/>
                <a:ea typeface="Arial"/>
                <a:cs typeface="Arial"/>
                <a:sym typeface="Arial"/>
              </a:rPr>
              <a:t>From EOSC, it find EGI Notebooks service and THZ Jupyter Notebook , which is then loaded into the notebook. </a:t>
            </a:r>
            <a:endParaRPr/>
          </a:p>
          <a:p>
            <a:pPr marL="5715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 b="0" i="0" u="none" strike="noStrike">
                <a:latin typeface="Arial"/>
                <a:ea typeface="Arial"/>
                <a:cs typeface="Arial"/>
                <a:sym typeface="Arial"/>
              </a:rPr>
              <a:t>A reference dataset  can be found in the EOSC “research products catalogue”  which points to HZDR , from HZDR the dataset can be made available to the EGI Notebooks via Data transfer service such us FTS </a:t>
            </a:r>
            <a:endParaRPr/>
          </a:p>
          <a:p>
            <a:pPr marL="57150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 i="0" u="none" strike="noStrike">
              <a:latin typeface="Arial"/>
              <a:ea typeface="Arial"/>
              <a:cs typeface="Arial"/>
              <a:sym typeface="Arial"/>
            </a:endParaRPr>
          </a:p>
          <a:p>
            <a:pPr marL="57150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 i="0" u="none" strike="noStrike">
              <a:latin typeface="Arial"/>
              <a:ea typeface="Arial"/>
              <a:cs typeface="Arial"/>
              <a:sym typeface="Arial"/>
            </a:endParaRPr>
          </a:p>
          <a:p>
            <a:pPr marL="5715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 b="0" i="0" u="none" strike="noStrike">
                <a:latin typeface="Arial"/>
                <a:ea typeface="Arial"/>
                <a:cs typeface="Arial"/>
                <a:sym typeface="Arial"/>
              </a:rPr>
              <a:t>For the scientific part : (this workflows can be used to validate analysis pipelines from experimental phases in the study of superconductor materials (cuprates ) . THz spectroscopy )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b="0" i="0" u="none" strike="noStrike">
                <a:latin typeface="Arial"/>
                <a:ea typeface="Arial"/>
                <a:cs typeface="Arial"/>
                <a:sym typeface="Arial"/>
              </a:rPr>
              <a:t>Nonlinear THz Spectroscopy has developed into a prosperous field of basic research in physics, chemistry and material sciences.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 i="0" u="none" strike="noStrike">
              <a:latin typeface="Arial"/>
              <a:ea typeface="Arial"/>
              <a:cs typeface="Arial"/>
              <a:sym typeface="Arial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b="0" i="0" u="none" strike="noStrike">
                <a:latin typeface="Arial"/>
                <a:ea typeface="Arial"/>
                <a:cs typeface="Arial"/>
                <a:sym typeface="Arial"/>
              </a:rPr>
              <a:t>In high energy physics, the Higgs field couples to gauge bosons and fermions and gives mass to their elementary excitations.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 i="0" u="none" strike="noStrike">
              <a:latin typeface="Arial"/>
              <a:ea typeface="Arial"/>
              <a:cs typeface="Arial"/>
              <a:sym typeface="Arial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b="0" i="0" u="none" strike="noStrike">
                <a:latin typeface="Arial"/>
                <a:ea typeface="Arial"/>
                <a:cs typeface="Arial"/>
                <a:sym typeface="Arial"/>
              </a:rPr>
              <a:t>Experimentally, such couplings can be verified from the decay product of the Higgs boson, the scalar (amplitude) excitation of the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b="0" i="0" u="none" strike="noStrike">
                <a:latin typeface="Arial"/>
                <a:ea typeface="Arial"/>
                <a:cs typeface="Arial"/>
                <a:sym typeface="Arial"/>
              </a:rPr>
              <a:t>Higgs field. We investigate the Higgs mode of several cuprate thin films using phase-resolved terahertz third harmonic generation (THG)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59" name="Google Shape;59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472e4157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g8472e41576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" name="Google Shape;132;g8472e41576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-137786" y="-2070804"/>
            <a:ext cx="12329786" cy="1076971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524000" y="2605910"/>
            <a:ext cx="9144000" cy="1463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1B50"/>
              </a:buClr>
              <a:buSzPts val="6000"/>
              <a:buFont typeface="Calibri"/>
              <a:buNone/>
              <a:defRPr sz="6000" b="1">
                <a:solidFill>
                  <a:srgbClr val="201B5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1524000" y="4094406"/>
            <a:ext cx="9144000" cy="565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0" y="6339180"/>
            <a:ext cx="121920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The ExPaNDS project has received funding from the </a:t>
            </a:r>
            <a:r>
              <a:rPr lang="en-GB" sz="900" b="0" i="1" u="none" strike="noStrike" cap="none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European Union’s Horizon 2020 research and innovation programme </a:t>
            </a:r>
            <a:r>
              <a:rPr lang="en-GB" sz="900" b="0" i="0" u="none" strike="noStrike" cap="none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under grant agreement No 857641.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The PaNOSC project has received funding from the </a:t>
            </a:r>
            <a:r>
              <a:rPr lang="en-GB" sz="900" b="0" i="1" u="none" strike="noStrike" cap="none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European Union’s Horizon 2020 research and innovation programme </a:t>
            </a:r>
            <a:r>
              <a:rPr lang="en-GB" sz="900" b="0" i="0" u="none" strike="noStrike" cap="none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under grant agreement No 823852.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Google Shape;20;p4" descr="https://www.efre.nrw.de/fileadmin/Logos/EU-Fo__rderhinweis__EFRE_/EFRE_Foerderhinweis_deutsch_farbig.jpg"/>
          <p:cNvPicPr preferRelativeResize="0"/>
          <p:nvPr/>
        </p:nvPicPr>
        <p:blipFill rotWithShape="1">
          <a:blip r:embed="rId3">
            <a:alphaModFix/>
          </a:blip>
          <a:srcRect l="1316" t="5795" r="68975" b="7851"/>
          <a:stretch/>
        </p:blipFill>
        <p:spPr>
          <a:xfrm>
            <a:off x="5761894" y="5921247"/>
            <a:ext cx="668213" cy="4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36720" y="173976"/>
            <a:ext cx="6118560" cy="2346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1B50"/>
              </a:buClr>
              <a:buSzPts val="4400"/>
              <a:buFont typeface="Calibri"/>
              <a:buNone/>
              <a:defRPr sz="4400" b="1">
                <a:solidFill>
                  <a:srgbClr val="201B5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557560" y="6356520"/>
            <a:ext cx="61128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solidFill>
                <a:srgbClr val="8888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" name="Google Shape;28;p5"/>
          <p:cNvSpPr/>
          <p:nvPr/>
        </p:nvSpPr>
        <p:spPr>
          <a:xfrm>
            <a:off x="0" y="6208920"/>
            <a:ext cx="7718760" cy="35640"/>
          </a:xfrm>
          <a:prstGeom prst="rect">
            <a:avLst/>
          </a:prstGeom>
          <a:gradFill>
            <a:gsLst>
              <a:gs pos="0">
                <a:srgbClr val="201B50"/>
              </a:gs>
              <a:gs pos="100000">
                <a:srgbClr val="F6F8F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"/>
          <p:cNvSpPr/>
          <p:nvPr/>
        </p:nvSpPr>
        <p:spPr>
          <a:xfrm>
            <a:off x="838080" y="6316920"/>
            <a:ext cx="7050960" cy="61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The ExPaNDS project has received funding from the </a:t>
            </a:r>
            <a:r>
              <a:rPr lang="en-GB" sz="800" b="0" i="1" u="none" strike="noStrike" cap="none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European Union’s Horizon 2020 research and innovation programme </a:t>
            </a:r>
            <a:r>
              <a:rPr lang="en-GB" sz="800" b="0" i="0" u="none" strike="noStrike" cap="none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under grant agreement No 857641.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The PaNOSC project has received funding from the </a:t>
            </a:r>
            <a:r>
              <a:rPr lang="en-GB" sz="800" b="0" i="1" u="none" strike="noStrike" cap="none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European Union’s Horizon 2020 research and innovation programme </a:t>
            </a:r>
            <a:r>
              <a:rPr lang="en-GB" sz="800" b="0" i="0" u="none" strike="noStrike" cap="none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under grant agreement No 823852.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5"/>
          <p:cNvPicPr preferRelativeResize="0"/>
          <p:nvPr/>
        </p:nvPicPr>
        <p:blipFill rotWithShape="1">
          <a:blip r:embed="rId2">
            <a:alphaModFix/>
          </a:blip>
          <a:srcRect l="1313" t="5796" r="68972" b="7818"/>
          <a:stretch/>
        </p:blipFill>
        <p:spPr>
          <a:xfrm>
            <a:off x="169920" y="6333120"/>
            <a:ext cx="667800" cy="445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9760" y="6208920"/>
            <a:ext cx="1692000" cy="648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xfel.eu/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://esss.se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li-laser.eu/" TargetMode="External"/><Relationship Id="rId11" Type="http://schemas.openxmlformats.org/officeDocument/2006/relationships/hyperlink" Target="http://geant.org/" TargetMode="External"/><Relationship Id="rId5" Type="http://schemas.openxmlformats.org/officeDocument/2006/relationships/hyperlink" Target="http://ceric-eric.eu/" TargetMode="External"/><Relationship Id="rId10" Type="http://schemas.openxmlformats.org/officeDocument/2006/relationships/hyperlink" Target="http://egi.eu/" TargetMode="External"/><Relationship Id="rId4" Type="http://schemas.openxmlformats.org/officeDocument/2006/relationships/hyperlink" Target="http://esrf.eu/" TargetMode="External"/><Relationship Id="rId9" Type="http://schemas.openxmlformats.org/officeDocument/2006/relationships/hyperlink" Target="http://ill.eu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7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8.png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"/>
          <p:cNvSpPr txBox="1">
            <a:spLocks noGrp="1"/>
          </p:cNvSpPr>
          <p:nvPr>
            <p:ph type="ctrTitle"/>
          </p:nvPr>
        </p:nvSpPr>
        <p:spPr>
          <a:xfrm>
            <a:off x="881743" y="2219477"/>
            <a:ext cx="10428514" cy="130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 sz="3800" b="0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25785"/>
              <a:buNone/>
            </a:pPr>
            <a:r>
              <a:rPr lang="en-GB" sz="3800" b="0" i="0" u="none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Photon and Neutron (</a:t>
            </a:r>
            <a:r>
              <a:rPr lang="en-GB" sz="3800" b="0" i="0" u="none" strike="noStrik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PaN</a:t>
            </a:r>
            <a:r>
              <a:rPr lang="en-GB" sz="3800" b="0" i="0" u="none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 Community</a:t>
            </a:r>
            <a:br>
              <a:rPr lang="en-GB" sz="3800" b="0" i="0" u="none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3800" b="0" i="0" u="none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Beyond </a:t>
            </a:r>
            <a:r>
              <a:rPr lang="en-GB" sz="3800" b="0" i="0" u="none" strike="noStrik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ExPaNDS</a:t>
            </a:r>
            <a:r>
              <a:rPr lang="en-GB" sz="3800" b="0" i="0" u="none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GB" sz="3800" b="0" i="0" u="none" strike="noStrik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PaNOSC</a:t>
            </a:r>
            <a:endParaRPr sz="3800" b="0" dirty="0">
              <a:solidFill>
                <a:srgbClr val="D9D9D9"/>
              </a:solidFill>
            </a:endParaRPr>
          </a:p>
        </p:txBody>
      </p:sp>
      <p:sp>
        <p:nvSpPr>
          <p:cNvPr id="37" name="Google Shape;37;p1"/>
          <p:cNvSpPr txBox="1"/>
          <p:nvPr/>
        </p:nvSpPr>
        <p:spPr>
          <a:xfrm>
            <a:off x="1523999" y="5554133"/>
            <a:ext cx="9198429" cy="443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lang="en-GB" sz="1800" b="0" i="1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22</a:t>
            </a:r>
            <a:r>
              <a:rPr lang="en-GB" sz="1800" b="0" i="1" u="none" strike="noStrike" cap="none" baseline="300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GB" sz="1800" b="0" i="1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of  September 2022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8077F0-1D9B-779B-30A3-D33337B8109A}"/>
              </a:ext>
            </a:extLst>
          </p:cNvPr>
          <p:cNvSpPr txBox="1"/>
          <p:nvPr/>
        </p:nvSpPr>
        <p:spPr>
          <a:xfrm>
            <a:off x="714827" y="3918824"/>
            <a:ext cx="8886371" cy="1554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590"/>
              </a:spcBef>
              <a:buClr>
                <a:srgbClr val="4C4D4F"/>
              </a:buClr>
              <a:buSzPts val="2400"/>
            </a:pP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Presenter: 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	</a:t>
            </a:r>
            <a:r>
              <a:rPr lang="en-US" sz="2000" b="0" dirty="0" err="1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Teodor</a:t>
            </a: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Iv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ă</a:t>
            </a:r>
            <a:r>
              <a:rPr lang="en-US" sz="2000" b="0" dirty="0" err="1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noaica</a:t>
            </a: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(ELI ERIC)</a:t>
            </a:r>
          </a:p>
          <a:p>
            <a:pPr>
              <a:spcBef>
                <a:spcPts val="590"/>
              </a:spcBef>
              <a:buClr>
                <a:srgbClr val="4C4D4F"/>
              </a:buClr>
            </a:pP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Contributors</a:t>
            </a:r>
            <a:r>
              <a:rPr lang="en-GB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GB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Andy </a:t>
            </a:r>
            <a:r>
              <a:rPr lang="en-GB" sz="2000" b="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Götz</a:t>
            </a:r>
            <a:r>
              <a:rPr lang="en-GB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 (ESRF), Patrick Fuhrmann (DESY)</a:t>
            </a:r>
          </a:p>
          <a:p>
            <a:pPr>
              <a:spcBef>
                <a:spcPts val="590"/>
              </a:spcBef>
              <a:buClr>
                <a:srgbClr val="4C4D4F"/>
              </a:buClr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Marta Gutierrez (EGI), Giuseppe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Larocca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(EGI)</a:t>
            </a:r>
            <a:endParaRPr lang="en-GB" sz="2000" b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590"/>
              </a:spcBef>
              <a:buClr>
                <a:srgbClr val="4C4D4F"/>
              </a:buClr>
            </a:pPr>
            <a:r>
              <a:rPr lang="en-GB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en-GB" sz="2000" b="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Mousumi</a:t>
            </a:r>
            <a:r>
              <a:rPr lang="en-GB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Upadhyay </a:t>
            </a:r>
            <a:r>
              <a:rPr lang="en-GB" sz="2000" b="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Kahaly</a:t>
            </a:r>
            <a:r>
              <a:rPr lang="en-GB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(ELI ALPS), Julianne </a:t>
            </a:r>
            <a:r>
              <a:rPr lang="en-GB" sz="2000" b="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Marauska</a:t>
            </a:r>
            <a:r>
              <a:rPr lang="en-GB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(DESY)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DB45ADC-4832-B26F-B275-57D6B0E8D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" y="2249206"/>
            <a:ext cx="4385208" cy="382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031B5D9-728F-2101-F4DD-FB2E0E63B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581" y="1399171"/>
            <a:ext cx="5393419" cy="467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C66B9B-DB69-876C-3078-34FC10CAF067}"/>
              </a:ext>
            </a:extLst>
          </p:cNvPr>
          <p:cNvSpPr txBox="1"/>
          <p:nvPr/>
        </p:nvSpPr>
        <p:spPr>
          <a:xfrm>
            <a:off x="6447289" y="1032708"/>
            <a:ext cx="6096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/>
              <a:t>ExPaNDS</a:t>
            </a:r>
            <a:r>
              <a:rPr lang="en-GB" sz="2000" dirty="0"/>
              <a:t> project is a collaboration between 10 national Photon and Neutron Research Infrastructures (</a:t>
            </a:r>
            <a:r>
              <a:rPr lang="en-GB" sz="2000" dirty="0" err="1"/>
              <a:t>PaN</a:t>
            </a:r>
            <a:r>
              <a:rPr lang="en-GB" sz="2000" dirty="0"/>
              <a:t> RIs) as well as EGI.</a:t>
            </a:r>
            <a:br>
              <a:rPr lang="en-GB" sz="2000" dirty="0"/>
            </a:br>
            <a:endParaRPr lang="en-CZ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4892D6-4E5F-7898-99A8-125C83C3C64D}"/>
              </a:ext>
            </a:extLst>
          </p:cNvPr>
          <p:cNvSpPr txBox="1"/>
          <p:nvPr/>
        </p:nvSpPr>
        <p:spPr>
          <a:xfrm>
            <a:off x="261630" y="417155"/>
            <a:ext cx="6096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/>
              <a:t>PaNOSC</a:t>
            </a:r>
            <a:r>
              <a:rPr lang="en-GB" sz="2000" dirty="0"/>
              <a:t> - six strategic European research infrastructures </a:t>
            </a:r>
            <a:br>
              <a:rPr lang="en-GB" sz="2000" dirty="0"/>
            </a:br>
            <a:r>
              <a:rPr lang="en-GB" sz="2000" dirty="0"/>
              <a:t>(</a:t>
            </a:r>
            <a:r>
              <a:rPr lang="en-GB" sz="2000" dirty="0">
                <a:hlinkClick r:id="rId4"/>
              </a:rPr>
              <a:t>ESRF</a:t>
            </a:r>
            <a:r>
              <a:rPr lang="en-GB" sz="2000" dirty="0"/>
              <a:t>, </a:t>
            </a:r>
            <a:r>
              <a:rPr lang="en-GB" sz="2000" dirty="0">
                <a:hlinkClick r:id="rId5"/>
              </a:rPr>
              <a:t>CERIC-ERIC</a:t>
            </a:r>
            <a:r>
              <a:rPr lang="en-GB" sz="2000" dirty="0"/>
              <a:t>, </a:t>
            </a:r>
            <a:r>
              <a:rPr lang="en-GB" sz="2000" dirty="0">
                <a:hlinkClick r:id="rId6"/>
              </a:rPr>
              <a:t>ELI Delivery Consortium</a:t>
            </a:r>
            <a:r>
              <a:rPr lang="en-GB" sz="2000" dirty="0"/>
              <a:t>, the </a:t>
            </a:r>
            <a:r>
              <a:rPr lang="en-GB" sz="2000" dirty="0">
                <a:hlinkClick r:id="rId7"/>
              </a:rPr>
              <a:t>European Spallation Source</a:t>
            </a:r>
            <a:r>
              <a:rPr lang="en-GB" sz="2000" dirty="0"/>
              <a:t>, </a:t>
            </a:r>
            <a:r>
              <a:rPr lang="en-GB" sz="2000" dirty="0">
                <a:hlinkClick r:id="rId8"/>
              </a:rPr>
              <a:t>European XFEL</a:t>
            </a:r>
            <a:r>
              <a:rPr lang="en-GB" sz="2000" dirty="0"/>
              <a:t> and the </a:t>
            </a:r>
            <a:r>
              <a:rPr lang="en-GB" sz="2000" dirty="0">
                <a:hlinkClick r:id="rId9"/>
              </a:rPr>
              <a:t>Institut Laue-Langevin – ILL</a:t>
            </a:r>
            <a:r>
              <a:rPr lang="en-GB" sz="2000" dirty="0"/>
              <a:t>, and the e-infrastructures </a:t>
            </a:r>
            <a:r>
              <a:rPr lang="en-GB" sz="2000" dirty="0">
                <a:hlinkClick r:id="rId10"/>
              </a:rPr>
              <a:t>EGI</a:t>
            </a:r>
            <a:r>
              <a:rPr lang="en-GB" sz="2000" dirty="0"/>
              <a:t> and </a:t>
            </a:r>
            <a:r>
              <a:rPr lang="en-GB" sz="2000" dirty="0">
                <a:hlinkClick r:id="rId11"/>
              </a:rPr>
              <a:t>GEANT</a:t>
            </a:r>
            <a:endParaRPr lang="en-CZ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889E4-A9B2-A138-114A-ABA6A74B1819}"/>
              </a:ext>
            </a:extLst>
          </p:cNvPr>
          <p:cNvSpPr txBox="1"/>
          <p:nvPr/>
        </p:nvSpPr>
        <p:spPr>
          <a:xfrm>
            <a:off x="4114801" y="5177582"/>
            <a:ext cx="3548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Develop Data Commons for Neutron and Photon science</a:t>
            </a:r>
            <a:endParaRPr lang="en-CZ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8C20B-847C-F9DA-F709-AF2F0615F089}"/>
              </a:ext>
            </a:extLst>
          </p:cNvPr>
          <p:cNvSpPr txBox="1"/>
          <p:nvPr/>
        </p:nvSpPr>
        <p:spPr>
          <a:xfrm>
            <a:off x="5420595" y="93879"/>
            <a:ext cx="677140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Z" sz="2600" dirty="0"/>
              <a:t>Common goal: FAIR PaN Data and Services</a:t>
            </a:r>
          </a:p>
        </p:txBody>
      </p:sp>
    </p:spTree>
    <p:extLst>
      <p:ext uri="{BB962C8B-B14F-4D97-AF65-F5344CB8AC3E}">
        <p14:creationId xmlns:p14="http://schemas.microsoft.com/office/powerpoint/2010/main" val="2520225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657114" cy="121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1B50"/>
              </a:buClr>
              <a:buSzPct val="111111"/>
              <a:buFont typeface="Calibri"/>
              <a:buNone/>
            </a:pPr>
            <a:r>
              <a:rPr lang="en-GB" dirty="0"/>
              <a:t>EGI: The largest distributed compute e-Infrastructure in the world</a:t>
            </a:r>
            <a:endParaRPr dirty="0"/>
          </a:p>
        </p:txBody>
      </p:sp>
      <p:pic>
        <p:nvPicPr>
          <p:cNvPr id="43" name="Google Shape;43;p11" descr="Screen Shot 2016-10-17 at 22.37.40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2351" y="1584445"/>
            <a:ext cx="7086601" cy="32935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" name="Google Shape;44;p11"/>
          <p:cNvGrpSpPr/>
          <p:nvPr/>
        </p:nvGrpSpPr>
        <p:grpSpPr>
          <a:xfrm>
            <a:off x="4863692" y="4096143"/>
            <a:ext cx="6888068" cy="1645250"/>
            <a:chOff x="841" y="868905"/>
            <a:chExt cx="6888068" cy="1645250"/>
          </a:xfrm>
        </p:grpSpPr>
        <p:sp>
          <p:nvSpPr>
            <p:cNvPr id="45" name="Google Shape;45;p11"/>
            <p:cNvSpPr/>
            <p:nvPr/>
          </p:nvSpPr>
          <p:spPr>
            <a:xfrm>
              <a:off x="841" y="874139"/>
              <a:ext cx="1640016" cy="1640016"/>
            </a:xfrm>
            <a:prstGeom prst="ellipse">
              <a:avLst/>
            </a:prstGeom>
            <a:gradFill>
              <a:gsLst>
                <a:gs pos="0">
                  <a:srgbClr val="A5A5A5">
                    <a:alpha val="49411"/>
                  </a:srgbClr>
                </a:gs>
                <a:gs pos="100000">
                  <a:srgbClr val="D8D8D8">
                    <a:alpha val="49411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11"/>
            <p:cNvSpPr/>
            <p:nvPr/>
          </p:nvSpPr>
          <p:spPr>
            <a:xfrm>
              <a:off x="2624867" y="868989"/>
              <a:ext cx="1640016" cy="1640016"/>
            </a:xfrm>
            <a:prstGeom prst="ellipse">
              <a:avLst/>
            </a:prstGeom>
            <a:gradFill>
              <a:gsLst>
                <a:gs pos="0">
                  <a:srgbClr val="D84A4A">
                    <a:alpha val="49411"/>
                  </a:srgbClr>
                </a:gs>
                <a:gs pos="100000">
                  <a:srgbClr val="FF9898">
                    <a:alpha val="49411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11"/>
            <p:cNvSpPr txBox="1"/>
            <p:nvPr/>
          </p:nvSpPr>
          <p:spPr>
            <a:xfrm>
              <a:off x="153042" y="1109164"/>
              <a:ext cx="1159800" cy="115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250" tIns="20300" rIns="90250" bIns="20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lang="en-GB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27 Cloud providers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11"/>
            <p:cNvSpPr/>
            <p:nvPr/>
          </p:nvSpPr>
          <p:spPr>
            <a:xfrm>
              <a:off x="3936880" y="868989"/>
              <a:ext cx="1640100" cy="1640100"/>
            </a:xfrm>
            <a:prstGeom prst="ellipse">
              <a:avLst/>
            </a:prstGeom>
            <a:gradFill>
              <a:gsLst>
                <a:gs pos="0">
                  <a:srgbClr val="FA1414">
                    <a:alpha val="49411"/>
                  </a:srgbClr>
                </a:gs>
                <a:gs pos="100000">
                  <a:srgbClr val="FF7B7B">
                    <a:alpha val="49411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11"/>
            <p:cNvSpPr txBox="1"/>
            <p:nvPr/>
          </p:nvSpPr>
          <p:spPr>
            <a:xfrm>
              <a:off x="4176988" y="1143949"/>
              <a:ext cx="1159800" cy="115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250" tIns="20300" rIns="90250" bIns="20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GB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&gt;1.2 M CPU</a:t>
              </a:r>
              <a:endPara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GB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cores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11"/>
            <p:cNvSpPr/>
            <p:nvPr/>
          </p:nvSpPr>
          <p:spPr>
            <a:xfrm>
              <a:off x="5248893" y="868989"/>
              <a:ext cx="1640016" cy="1640016"/>
            </a:xfrm>
            <a:prstGeom prst="ellipse">
              <a:avLst/>
            </a:prstGeom>
            <a:gradFill>
              <a:gsLst>
                <a:gs pos="0">
                  <a:srgbClr val="FF0000">
                    <a:alpha val="49411"/>
                  </a:srgbClr>
                </a:gs>
                <a:gs pos="100000">
                  <a:srgbClr val="FF6363">
                    <a:alpha val="49411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11"/>
            <p:cNvSpPr/>
            <p:nvPr/>
          </p:nvSpPr>
          <p:spPr>
            <a:xfrm>
              <a:off x="1361234" y="868905"/>
              <a:ext cx="1640100" cy="1640100"/>
            </a:xfrm>
            <a:prstGeom prst="ellipse">
              <a:avLst/>
            </a:prstGeom>
            <a:gradFill>
              <a:gsLst>
                <a:gs pos="0">
                  <a:srgbClr val="BA7A7A">
                    <a:alpha val="49411"/>
                  </a:srgbClr>
                </a:gs>
                <a:gs pos="100000">
                  <a:srgbClr val="F2B6B6">
                    <a:alpha val="49411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11"/>
            <p:cNvSpPr txBox="1"/>
            <p:nvPr/>
          </p:nvSpPr>
          <p:spPr>
            <a:xfrm>
              <a:off x="2965313" y="1070841"/>
              <a:ext cx="1159800" cy="115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250" tIns="20300" rIns="90250" bIns="20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rgbClr val="000000"/>
                </a:buClr>
                <a:buSzPts val="100"/>
                <a:buFont typeface="Arial"/>
                <a:buNone/>
              </a:pPr>
              <a:r>
                <a:rPr lang="en-GB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&gt;78,000 users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11"/>
            <p:cNvSpPr txBox="1"/>
            <p:nvPr/>
          </p:nvSpPr>
          <p:spPr>
            <a:xfrm>
              <a:off x="1640849" y="1084549"/>
              <a:ext cx="1159800" cy="121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250" tIns="20300" rIns="90250" bIns="20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GB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200 compute centres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11"/>
            <p:cNvSpPr txBox="1"/>
            <p:nvPr/>
          </p:nvSpPr>
          <p:spPr>
            <a:xfrm>
              <a:off x="5469801" y="1116227"/>
              <a:ext cx="1198200" cy="115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250" tIns="20300" rIns="90250" bIns="20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GB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&gt;1.3 EB research data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229399" y="1584444"/>
            <a:ext cx="4472759" cy="442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 b="1" dirty="0"/>
              <a:t>Supporting the </a:t>
            </a:r>
            <a:r>
              <a:rPr lang="en-GB" b="1" dirty="0" err="1"/>
              <a:t>PaN</a:t>
            </a:r>
            <a:r>
              <a:rPr lang="en-GB" b="1" dirty="0"/>
              <a:t> community: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 dirty="0"/>
              <a:t>to scale up resources beyond facilities.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 dirty="0"/>
              <a:t>to integrate </a:t>
            </a:r>
            <a:r>
              <a:rPr lang="en-GB" dirty="0" err="1"/>
              <a:t>PaN</a:t>
            </a:r>
            <a:r>
              <a:rPr lang="en-GB" dirty="0"/>
              <a:t> services in EOSC. 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 dirty="0"/>
              <a:t>a partner and stakeholder supporting inter-disciplinary research for (not only)</a:t>
            </a:r>
            <a:r>
              <a:rPr lang="en-GB" dirty="0" err="1"/>
              <a:t>PaN</a:t>
            </a:r>
            <a:r>
              <a:rPr lang="en-GB" dirty="0"/>
              <a:t>.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2;p6">
            <a:extLst>
              <a:ext uri="{FF2B5EF4-FFF2-40B4-BE49-F238E27FC236}">
                <a16:creationId xmlns:a16="http://schemas.microsoft.com/office/drawing/2014/main" id="{D93AD31E-D671-DB95-FAA7-DECD347FF0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2620" y="38726"/>
            <a:ext cx="11271300" cy="11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 sz="3600" dirty="0">
                <a:solidFill>
                  <a:srgbClr val="A8507A"/>
                </a:solidFill>
                <a:highlight>
                  <a:schemeClr val="lt1"/>
                </a:highlight>
              </a:rPr>
              <a:t>Our most important goal is to make FAIR Data available</a:t>
            </a:r>
            <a:endParaRPr sz="3600" dirty="0">
              <a:solidFill>
                <a:srgbClr val="A8507A"/>
              </a:solidFill>
              <a:highlight>
                <a:schemeClr val="lt1"/>
              </a:highlight>
            </a:endParaRPr>
          </a:p>
        </p:txBody>
      </p:sp>
      <p:sp>
        <p:nvSpPr>
          <p:cNvPr id="7" name="Google Shape;93;p6">
            <a:extLst>
              <a:ext uri="{FF2B5EF4-FFF2-40B4-BE49-F238E27FC236}">
                <a16:creationId xmlns:a16="http://schemas.microsoft.com/office/drawing/2014/main" id="{661965A3-EF62-BABE-B3A7-6FF806A10B49}"/>
              </a:ext>
            </a:extLst>
          </p:cNvPr>
          <p:cNvSpPr txBox="1">
            <a:spLocks/>
          </p:cNvSpPr>
          <p:nvPr/>
        </p:nvSpPr>
        <p:spPr>
          <a:xfrm>
            <a:off x="401800" y="1168904"/>
            <a:ext cx="11271299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8800" indent="-45720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2900" dirty="0">
                <a:solidFill>
                  <a:srgbClr val="4C4D4F"/>
                </a:solidFill>
              </a:rPr>
              <a:t>One of the </a:t>
            </a:r>
            <a:r>
              <a:rPr lang="en-US" sz="2900" b="1" dirty="0">
                <a:solidFill>
                  <a:srgbClr val="4C4D4F"/>
                </a:solidFill>
              </a:rPr>
              <a:t>main objectives</a:t>
            </a:r>
            <a:r>
              <a:rPr lang="en-US" sz="2900" dirty="0">
                <a:solidFill>
                  <a:srgbClr val="4C4D4F"/>
                </a:solidFill>
              </a:rPr>
              <a:t> of </a:t>
            </a:r>
            <a:r>
              <a:rPr lang="en-US" sz="2900" dirty="0" err="1">
                <a:solidFill>
                  <a:srgbClr val="4C4D4F"/>
                </a:solidFill>
              </a:rPr>
              <a:t>PaNOSC</a:t>
            </a:r>
            <a:r>
              <a:rPr lang="en-US" sz="2900" dirty="0">
                <a:solidFill>
                  <a:srgbClr val="4C4D4F"/>
                </a:solidFill>
              </a:rPr>
              <a:t> and </a:t>
            </a:r>
            <a:r>
              <a:rPr lang="en-US" sz="2900" dirty="0" err="1">
                <a:solidFill>
                  <a:srgbClr val="4C4D4F"/>
                </a:solidFill>
              </a:rPr>
              <a:t>ExPaNDS</a:t>
            </a:r>
            <a:r>
              <a:rPr lang="en-US" sz="2900" dirty="0">
                <a:solidFill>
                  <a:srgbClr val="4C4D4F"/>
                </a:solidFill>
              </a:rPr>
              <a:t> is to avoid this: </a:t>
            </a:r>
            <a:endParaRPr lang="en-US" sz="1800" dirty="0"/>
          </a:p>
        </p:txBody>
      </p:sp>
      <p:pic>
        <p:nvPicPr>
          <p:cNvPr id="8" name="Google Shape;95;p6">
            <a:extLst>
              <a:ext uri="{FF2B5EF4-FFF2-40B4-BE49-F238E27FC236}">
                <a16:creationId xmlns:a16="http://schemas.microsoft.com/office/drawing/2014/main" id="{2F8108E9-FD05-167C-BDB5-D37703B870B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8900" y="1892508"/>
            <a:ext cx="11271299" cy="17241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9" name="Google Shape;97;p6">
            <a:extLst>
              <a:ext uri="{FF2B5EF4-FFF2-40B4-BE49-F238E27FC236}">
                <a16:creationId xmlns:a16="http://schemas.microsoft.com/office/drawing/2014/main" id="{6EBB360B-B298-2F17-B534-FC5CAD89610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2620" y="3616683"/>
            <a:ext cx="6076950" cy="25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86;p5">
            <a:extLst>
              <a:ext uri="{FF2B5EF4-FFF2-40B4-BE49-F238E27FC236}">
                <a16:creationId xmlns:a16="http://schemas.microsoft.com/office/drawing/2014/main" id="{1286D29A-E70F-06C0-48C9-1764CB36DA0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60111"/>
          <a:stretch/>
        </p:blipFill>
        <p:spPr>
          <a:xfrm>
            <a:off x="6595850" y="3616682"/>
            <a:ext cx="5220629" cy="25873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7606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8327883-3520-7D98-4A18-EA49DE852C84}"/>
              </a:ext>
            </a:extLst>
          </p:cNvPr>
          <p:cNvSpPr/>
          <p:nvPr/>
        </p:nvSpPr>
        <p:spPr>
          <a:xfrm>
            <a:off x="2725622" y="2634018"/>
            <a:ext cx="9117691" cy="150935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23D008-B903-4C0A-4FE8-A12DDB61C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66" y="2411901"/>
            <a:ext cx="1964465" cy="17314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C66288-4272-2468-689D-A4D5FA9AF1DA}"/>
              </a:ext>
            </a:extLst>
          </p:cNvPr>
          <p:cNvSpPr txBox="1"/>
          <p:nvPr/>
        </p:nvSpPr>
        <p:spPr>
          <a:xfrm>
            <a:off x="404670" y="2411902"/>
            <a:ext cx="1619676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Human Organ Atlas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9093BF-B5D9-D95C-45EC-B7F6B1A54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812" y="740707"/>
            <a:ext cx="935437" cy="1428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1D7E6C-6C38-6919-DE9C-5EABF1FC8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3794" y="740707"/>
            <a:ext cx="953138" cy="1428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1A0FF6-8E8A-841F-6082-1A1ABD542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7628" y="740708"/>
            <a:ext cx="951448" cy="14289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3B5007-5BD2-052B-B394-F7264F7CB0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2270" y="740708"/>
            <a:ext cx="988256" cy="14289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8C31E2-A27D-2D1B-E254-3CCC2FC8EA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24102" y="909494"/>
            <a:ext cx="1129154" cy="9703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1CB972-D805-09EA-949E-D1E8774CFF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4654" y="1104287"/>
            <a:ext cx="1221897" cy="10653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421C0E-033E-E79C-A587-3D69E62C63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50364" y="740707"/>
            <a:ext cx="1100972" cy="14289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48E37B-7B1A-9B6A-C4A3-C4F81943EA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60891" y="740707"/>
            <a:ext cx="1088570" cy="14289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427011-0C8E-A019-5355-F3FA7E5DA0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87462" y="1244015"/>
            <a:ext cx="1238275" cy="878401"/>
          </a:xfrm>
          <a:prstGeom prst="rect">
            <a:avLst/>
          </a:prstGeom>
        </p:spPr>
      </p:pic>
      <p:sp>
        <p:nvSpPr>
          <p:cNvPr id="16" name="Regular Pentagon 15">
            <a:extLst>
              <a:ext uri="{FF2B5EF4-FFF2-40B4-BE49-F238E27FC236}">
                <a16:creationId xmlns:a16="http://schemas.microsoft.com/office/drawing/2014/main" id="{7D3CE42C-1539-DAD5-1651-66B6CEED3444}"/>
              </a:ext>
            </a:extLst>
          </p:cNvPr>
          <p:cNvSpPr/>
          <p:nvPr/>
        </p:nvSpPr>
        <p:spPr>
          <a:xfrm>
            <a:off x="3419474" y="2761924"/>
            <a:ext cx="1604932" cy="590374"/>
          </a:xfrm>
          <a:prstGeom prst="pentagon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3E628F-10D0-31E1-12A7-E0B9F80989BE}"/>
              </a:ext>
            </a:extLst>
          </p:cNvPr>
          <p:cNvSpPr txBox="1"/>
          <p:nvPr/>
        </p:nvSpPr>
        <p:spPr>
          <a:xfrm>
            <a:off x="3629774" y="2839774"/>
            <a:ext cx="11769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Open Data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</a:rPr>
              <a:t>Portal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899D1AE7-7004-E39C-81C7-F7FF639591B1}"/>
              </a:ext>
            </a:extLst>
          </p:cNvPr>
          <p:cNvSpPr/>
          <p:nvPr/>
        </p:nvSpPr>
        <p:spPr>
          <a:xfrm rot="16200000">
            <a:off x="3821853" y="114768"/>
            <a:ext cx="778626" cy="4345408"/>
          </a:xfrm>
          <a:prstGeom prst="leftBrac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193B081B-A43C-7E3D-1473-403D89BF71FD}"/>
              </a:ext>
            </a:extLst>
          </p:cNvPr>
          <p:cNvSpPr/>
          <p:nvPr/>
        </p:nvSpPr>
        <p:spPr>
          <a:xfrm rot="16200000">
            <a:off x="7441685" y="1003044"/>
            <a:ext cx="778626" cy="2568854"/>
          </a:xfrm>
          <a:prstGeom prst="leftBrac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92A43533-71C5-158F-2391-20617828488C}"/>
              </a:ext>
            </a:extLst>
          </p:cNvPr>
          <p:cNvSpPr/>
          <p:nvPr/>
        </p:nvSpPr>
        <p:spPr>
          <a:xfrm rot="16200000">
            <a:off x="10198149" y="984747"/>
            <a:ext cx="778626" cy="2568854"/>
          </a:xfrm>
          <a:prstGeom prst="leftBrac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gular Pentagon 20">
            <a:extLst>
              <a:ext uri="{FF2B5EF4-FFF2-40B4-BE49-F238E27FC236}">
                <a16:creationId xmlns:a16="http://schemas.microsoft.com/office/drawing/2014/main" id="{A88D0A14-177A-44D1-1E15-D35E8EB6DD22}"/>
              </a:ext>
            </a:extLst>
          </p:cNvPr>
          <p:cNvSpPr/>
          <p:nvPr/>
        </p:nvSpPr>
        <p:spPr>
          <a:xfrm>
            <a:off x="7047898" y="2761924"/>
            <a:ext cx="1604932" cy="590374"/>
          </a:xfrm>
          <a:prstGeom prst="pentagon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0AAAB3-59F7-448C-FF95-91CAFE232B51}"/>
              </a:ext>
            </a:extLst>
          </p:cNvPr>
          <p:cNvSpPr txBox="1"/>
          <p:nvPr/>
        </p:nvSpPr>
        <p:spPr>
          <a:xfrm>
            <a:off x="7301062" y="2825486"/>
            <a:ext cx="11769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Open Data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</a:rPr>
              <a:t>Portal</a:t>
            </a:r>
          </a:p>
        </p:txBody>
      </p:sp>
      <p:sp>
        <p:nvSpPr>
          <p:cNvPr id="23" name="Regular Pentagon 22">
            <a:extLst>
              <a:ext uri="{FF2B5EF4-FFF2-40B4-BE49-F238E27FC236}">
                <a16:creationId xmlns:a16="http://schemas.microsoft.com/office/drawing/2014/main" id="{86CD8A4A-53B0-3B92-6B7C-B6E760146137}"/>
              </a:ext>
            </a:extLst>
          </p:cNvPr>
          <p:cNvSpPr/>
          <p:nvPr/>
        </p:nvSpPr>
        <p:spPr>
          <a:xfrm>
            <a:off x="9784996" y="2761924"/>
            <a:ext cx="1604932" cy="590374"/>
          </a:xfrm>
          <a:prstGeom prst="pentagon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3660C1-E2F4-412B-36C2-CDE2F1AFF480}"/>
              </a:ext>
            </a:extLst>
          </p:cNvPr>
          <p:cNvSpPr txBox="1"/>
          <p:nvPr/>
        </p:nvSpPr>
        <p:spPr>
          <a:xfrm>
            <a:off x="10038160" y="2839774"/>
            <a:ext cx="11769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Open Data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</a:rPr>
              <a:t>Portal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C08171-2856-D859-4DEF-739165DF77A3}"/>
              </a:ext>
            </a:extLst>
          </p:cNvPr>
          <p:cNvSpPr txBox="1"/>
          <p:nvPr/>
        </p:nvSpPr>
        <p:spPr>
          <a:xfrm>
            <a:off x="2851091" y="3359965"/>
            <a:ext cx="9031640" cy="769441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4400" dirty="0">
                <a:solidFill>
                  <a:schemeClr val="bg2"/>
                </a:solidFill>
              </a:rPr>
              <a:t>PaN Open Data Commons (EOSC)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C908370-1B57-AD63-4369-27E75303286C}"/>
              </a:ext>
            </a:extLst>
          </p:cNvPr>
          <p:cNvSpPr/>
          <p:nvPr/>
        </p:nvSpPr>
        <p:spPr>
          <a:xfrm>
            <a:off x="374366" y="4278369"/>
            <a:ext cx="11468947" cy="1871001"/>
          </a:xfrm>
          <a:prstGeom prst="roundRect">
            <a:avLst/>
          </a:prstGeom>
          <a:noFill/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8EA1E0-FA0C-5912-99A9-71EAF78314A0}"/>
              </a:ext>
            </a:extLst>
          </p:cNvPr>
          <p:cNvSpPr txBox="1"/>
          <p:nvPr/>
        </p:nvSpPr>
        <p:spPr>
          <a:xfrm>
            <a:off x="4628802" y="4329104"/>
            <a:ext cx="3544560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de-DE" sz="3600" dirty="0">
                <a:solidFill>
                  <a:schemeClr val="bg2"/>
                </a:solidFill>
              </a:rPr>
              <a:t>PaN Search API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68F0E17-329E-A9F4-AF83-3BB95B890E8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51671" y="5001964"/>
            <a:ext cx="687160" cy="1027122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281A2A7E-BA6C-8EAB-A081-A957969C147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00674" y="5178654"/>
            <a:ext cx="1886476" cy="67374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0EF226E-E968-A6FA-6AC2-01478A6150B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30663" y="5178654"/>
            <a:ext cx="826262" cy="82626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7C1D8BF-5A43-16A9-0ABF-145B97D04B4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48226" y="5198782"/>
            <a:ext cx="1256950" cy="65361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CDF26E0-AB88-C7D0-51BC-DB99B36EA68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71006" y="5089411"/>
            <a:ext cx="1680330" cy="8226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D53A35A-2BED-3BFC-EEFA-6104F65D42D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44654" y="5077696"/>
            <a:ext cx="1397000" cy="774700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AA6494B5-A8D1-619A-E24A-4914F066B920}"/>
              </a:ext>
            </a:extLst>
          </p:cNvPr>
          <p:cNvSpPr txBox="1">
            <a:spLocks/>
          </p:cNvSpPr>
          <p:nvPr/>
        </p:nvSpPr>
        <p:spPr>
          <a:xfrm>
            <a:off x="374366" y="166830"/>
            <a:ext cx="7310043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D4F"/>
              </a:buClr>
              <a:buSzPts val="2900"/>
              <a:buFont typeface="Calibri"/>
              <a:buNone/>
              <a:defRPr sz="2900" b="1" i="0" u="none" strike="noStrike" cap="none">
                <a:solidFill>
                  <a:srgbClr val="4C4D4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4400" b="0" dirty="0" err="1"/>
              <a:t>Federated</a:t>
            </a:r>
            <a:r>
              <a:rPr lang="de-DE" sz="4400" b="0" dirty="0"/>
              <a:t> PaN Search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612B80A8-49B5-317F-70EC-F1F60544A6B0}"/>
              </a:ext>
            </a:extLst>
          </p:cNvPr>
          <p:cNvSpPr txBox="1">
            <a:spLocks/>
          </p:cNvSpPr>
          <p:nvPr/>
        </p:nvSpPr>
        <p:spPr>
          <a:xfrm>
            <a:off x="4430255" y="2214690"/>
            <a:ext cx="2303254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D4F"/>
              </a:buClr>
              <a:buSzPts val="2900"/>
              <a:buFont typeface="Calibri"/>
              <a:buNone/>
              <a:defRPr sz="2900" b="1" i="0" u="none" strike="noStrike" cap="none">
                <a:solidFill>
                  <a:srgbClr val="4C4D4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2000" b="0" dirty="0">
                <a:solidFill>
                  <a:schemeClr val="accent6">
                    <a:lumMod val="50000"/>
                  </a:schemeClr>
                </a:solidFill>
              </a:rPr>
              <a:t>Publisher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F36ACEF5-003C-A0F3-F1A8-9ADCC9357AB7}"/>
              </a:ext>
            </a:extLst>
          </p:cNvPr>
          <p:cNvSpPr txBox="1">
            <a:spLocks/>
          </p:cNvSpPr>
          <p:nvPr/>
        </p:nvSpPr>
        <p:spPr>
          <a:xfrm>
            <a:off x="7170227" y="2210864"/>
            <a:ext cx="1776557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D4F"/>
              </a:buClr>
              <a:buSzPts val="2900"/>
              <a:buFont typeface="Calibri"/>
              <a:buNone/>
              <a:defRPr sz="2900" b="1" i="0" u="none" strike="noStrike" cap="none">
                <a:solidFill>
                  <a:srgbClr val="4C4D4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2000" b="0" dirty="0">
                <a:solidFill>
                  <a:schemeClr val="accent6">
                    <a:lumMod val="50000"/>
                  </a:schemeClr>
                </a:solidFill>
              </a:rPr>
              <a:t>Open    Science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16FB450D-4C4C-9019-5B97-8DA81F613D51}"/>
              </a:ext>
            </a:extLst>
          </p:cNvPr>
          <p:cNvSpPr txBox="1">
            <a:spLocks/>
          </p:cNvSpPr>
          <p:nvPr/>
        </p:nvSpPr>
        <p:spPr>
          <a:xfrm>
            <a:off x="9798434" y="2206778"/>
            <a:ext cx="1776557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D4F"/>
              </a:buClr>
              <a:buSzPts val="2900"/>
              <a:buFont typeface="Calibri"/>
              <a:buNone/>
              <a:defRPr sz="2900" b="1" i="0" u="none" strike="noStrike" cap="none">
                <a:solidFill>
                  <a:srgbClr val="4C4D4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0" dirty="0">
                <a:solidFill>
                  <a:schemeClr val="accent6">
                    <a:lumMod val="50000"/>
                  </a:schemeClr>
                </a:solidFill>
              </a:rPr>
              <a:t>Citizen</a:t>
            </a:r>
            <a:r>
              <a:rPr lang="de-DE" sz="2000" b="0" dirty="0">
                <a:solidFill>
                  <a:schemeClr val="accent6">
                    <a:lumMod val="50000"/>
                  </a:schemeClr>
                </a:solidFill>
              </a:rPr>
              <a:t>    Science</a:t>
            </a:r>
          </a:p>
        </p:txBody>
      </p:sp>
    </p:spTree>
    <p:extLst>
      <p:ext uri="{BB962C8B-B14F-4D97-AF65-F5344CB8AC3E}">
        <p14:creationId xmlns:p14="http://schemas.microsoft.com/office/powerpoint/2010/main" val="327373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2337B2-2BFB-A0E5-711C-C96C85E5A28E}"/>
              </a:ext>
            </a:extLst>
          </p:cNvPr>
          <p:cNvSpPr/>
          <p:nvPr/>
        </p:nvSpPr>
        <p:spPr>
          <a:xfrm>
            <a:off x="8048026" y="755171"/>
            <a:ext cx="3853721" cy="530120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47E5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EF15248-8CBB-9CD2-1391-3F73003FA896}"/>
              </a:ext>
            </a:extLst>
          </p:cNvPr>
          <p:cNvGrpSpPr/>
          <p:nvPr/>
        </p:nvGrpSpPr>
        <p:grpSpPr>
          <a:xfrm>
            <a:off x="8162652" y="1478343"/>
            <a:ext cx="3586184" cy="4492562"/>
            <a:chOff x="753554" y="21227459"/>
            <a:chExt cx="6822200" cy="9589314"/>
          </a:xfrm>
          <a:solidFill>
            <a:srgbClr val="D7E9E6"/>
          </a:solidFill>
        </p:grpSpPr>
        <p:sp>
          <p:nvSpPr>
            <p:cNvPr id="6" name="Google Shape;170;p17">
              <a:extLst>
                <a:ext uri="{FF2B5EF4-FFF2-40B4-BE49-F238E27FC236}">
                  <a16:creationId xmlns:a16="http://schemas.microsoft.com/office/drawing/2014/main" id="{2D6AAB70-A81C-3A55-8DBC-915208B304AF}"/>
                </a:ext>
              </a:extLst>
            </p:cNvPr>
            <p:cNvSpPr/>
            <p:nvPr/>
          </p:nvSpPr>
          <p:spPr>
            <a:xfrm>
              <a:off x="2705183" y="21227459"/>
              <a:ext cx="2790992" cy="494406"/>
            </a:xfrm>
            <a:prstGeom prst="roundRect">
              <a:avLst>
                <a:gd name="adj" fmla="val 16667"/>
              </a:avLst>
            </a:prstGeom>
            <a:grpFill/>
            <a:ln w="28575" cap="flat" cmpd="sng">
              <a:solidFill>
                <a:srgbClr val="F05D2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8100" rIns="0" bIns="0" anchor="ctr" anchorCtr="0">
              <a:noAutofit/>
            </a:bodyPr>
            <a:lstStyle/>
            <a:p>
              <a:pPr marL="508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hu-HU" sz="1050" dirty="0" err="1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Initial</a:t>
              </a:r>
              <a:r>
                <a:rPr lang="hu-HU" sz="1050" dirty="0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 </a:t>
              </a:r>
              <a:r>
                <a:rPr lang="hu-HU" sz="1050" dirty="0" err="1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crystal</a:t>
              </a:r>
              <a:r>
                <a:rPr lang="hu-HU" sz="1050" dirty="0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 </a:t>
              </a:r>
              <a:r>
                <a:rPr lang="hu-HU" sz="1050" dirty="0" err="1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structure</a:t>
              </a:r>
              <a:endParaRPr sz="1050" dirty="0">
                <a:latin typeface="Cambria" panose="02040503050406030204" pitchFamily="18" charset="0"/>
                <a:ea typeface="Cambria" panose="02040503050406030204" pitchFamily="18" charset="0"/>
                <a:cs typeface="Posterama" panose="020B0502040204020203" pitchFamily="34" charset="0"/>
              </a:endParaRPr>
            </a:p>
          </p:txBody>
        </p:sp>
        <p:sp>
          <p:nvSpPr>
            <p:cNvPr id="7" name="Google Shape;170;p17">
              <a:extLst>
                <a:ext uri="{FF2B5EF4-FFF2-40B4-BE49-F238E27FC236}">
                  <a16:creationId xmlns:a16="http://schemas.microsoft.com/office/drawing/2014/main" id="{1DC0FA29-B980-8FB0-93B5-EA20F3DDB02D}"/>
                </a:ext>
              </a:extLst>
            </p:cNvPr>
            <p:cNvSpPr/>
            <p:nvPr/>
          </p:nvSpPr>
          <p:spPr>
            <a:xfrm>
              <a:off x="2705184" y="22338260"/>
              <a:ext cx="2790990" cy="494406"/>
            </a:xfrm>
            <a:prstGeom prst="roundRect">
              <a:avLst>
                <a:gd name="adj" fmla="val 16667"/>
              </a:avLst>
            </a:prstGeom>
            <a:grpFill/>
            <a:ln w="28575" cap="flat" cmpd="sng">
              <a:solidFill>
                <a:srgbClr val="F05D2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8100" rIns="0" bIns="0" anchor="ctr" anchorCtr="0">
              <a:noAutofit/>
            </a:bodyPr>
            <a:lstStyle/>
            <a:p>
              <a:pPr marL="508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hu-HU" sz="1050" dirty="0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Ab-</a:t>
              </a:r>
              <a:r>
                <a:rPr lang="hu-HU" sz="1050" dirty="0" err="1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inito</a:t>
              </a:r>
              <a:r>
                <a:rPr lang="hu-HU" sz="1050" dirty="0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 </a:t>
              </a:r>
              <a:r>
                <a:rPr lang="hu-HU" sz="1050" dirty="0" err="1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relaxation</a:t>
              </a:r>
              <a:endParaRPr sz="1050" dirty="0">
                <a:latin typeface="Cambria" panose="02040503050406030204" pitchFamily="18" charset="0"/>
                <a:ea typeface="Cambria" panose="02040503050406030204" pitchFamily="18" charset="0"/>
                <a:cs typeface="Posterama" panose="020B0502040204020203" pitchFamily="34" charset="0"/>
              </a:endParaRPr>
            </a:p>
          </p:txBody>
        </p:sp>
        <p:sp>
          <p:nvSpPr>
            <p:cNvPr id="8" name="Google Shape;170;p17">
              <a:extLst>
                <a:ext uri="{FF2B5EF4-FFF2-40B4-BE49-F238E27FC236}">
                  <a16:creationId xmlns:a16="http://schemas.microsoft.com/office/drawing/2014/main" id="{6CEA795D-2909-6656-83A8-04B4D3D67E3D}"/>
                </a:ext>
              </a:extLst>
            </p:cNvPr>
            <p:cNvSpPr/>
            <p:nvPr/>
          </p:nvSpPr>
          <p:spPr>
            <a:xfrm>
              <a:off x="2699524" y="23448394"/>
              <a:ext cx="2790992" cy="494406"/>
            </a:xfrm>
            <a:prstGeom prst="roundRect">
              <a:avLst>
                <a:gd name="adj" fmla="val 16667"/>
              </a:avLst>
            </a:prstGeom>
            <a:grpFill/>
            <a:ln w="28575" cap="flat" cmpd="sng">
              <a:solidFill>
                <a:srgbClr val="F05D2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8100" rIns="0" bIns="0" anchor="ctr" anchorCtr="0">
              <a:noAutofit/>
            </a:bodyPr>
            <a:lstStyle/>
            <a:p>
              <a:pPr marL="508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hu-HU" sz="1050" dirty="0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Ab-</a:t>
              </a:r>
              <a:r>
                <a:rPr lang="hu-HU" sz="1050" dirty="0" err="1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inito</a:t>
              </a:r>
              <a:r>
                <a:rPr lang="hu-HU" sz="1050" dirty="0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 </a:t>
              </a:r>
              <a:r>
                <a:rPr lang="hu-HU" sz="1050" dirty="0" err="1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scf</a:t>
              </a:r>
              <a:endParaRPr sz="1050" dirty="0">
                <a:latin typeface="Cambria" panose="02040503050406030204" pitchFamily="18" charset="0"/>
                <a:ea typeface="Cambria" panose="02040503050406030204" pitchFamily="18" charset="0"/>
                <a:cs typeface="Posterama" panose="020B0502040204020203" pitchFamily="34" charset="0"/>
              </a:endParaRPr>
            </a:p>
          </p:txBody>
        </p:sp>
        <p:sp>
          <p:nvSpPr>
            <p:cNvPr id="9" name="Google Shape;170;p17">
              <a:extLst>
                <a:ext uri="{FF2B5EF4-FFF2-40B4-BE49-F238E27FC236}">
                  <a16:creationId xmlns:a16="http://schemas.microsoft.com/office/drawing/2014/main" id="{7963064F-D637-27BA-FE11-81F9B2BF7364}"/>
                </a:ext>
              </a:extLst>
            </p:cNvPr>
            <p:cNvSpPr/>
            <p:nvPr/>
          </p:nvSpPr>
          <p:spPr>
            <a:xfrm>
              <a:off x="753554" y="25276088"/>
              <a:ext cx="3170392" cy="1620811"/>
            </a:xfrm>
            <a:prstGeom prst="roundRect">
              <a:avLst>
                <a:gd name="adj" fmla="val 16667"/>
              </a:avLst>
            </a:prstGeom>
            <a:grpFill/>
            <a:ln w="28575" cap="flat" cmpd="sng">
              <a:solidFill>
                <a:srgbClr val="F05D2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8100" rIns="0" bIns="0" anchor="ctr" anchorCtr="0">
              <a:noAutofit/>
            </a:bodyPr>
            <a:lstStyle/>
            <a:p>
              <a:pPr marL="508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hu-HU" sz="1050" b="1" dirty="0" err="1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Macro-observable</a:t>
              </a:r>
              <a:r>
                <a:rPr lang="hu-HU" sz="1050" dirty="0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: </a:t>
              </a:r>
              <a:r>
                <a:rPr lang="hu-HU" sz="1050" dirty="0" err="1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Simulation</a:t>
              </a:r>
              <a:r>
                <a:rPr lang="hu-HU" sz="1050" dirty="0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 of neutron-</a:t>
              </a:r>
              <a:r>
                <a:rPr lang="hu-HU" sz="1050" dirty="0" err="1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scattering</a:t>
              </a:r>
              <a:r>
                <a:rPr lang="hu-HU" sz="1050" dirty="0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 </a:t>
              </a:r>
              <a:r>
                <a:rPr lang="hu-HU" sz="1050" dirty="0" err="1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experiment</a:t>
              </a:r>
              <a:endParaRPr sz="1050" dirty="0">
                <a:latin typeface="Cambria" panose="02040503050406030204" pitchFamily="18" charset="0"/>
                <a:ea typeface="Cambria" panose="02040503050406030204" pitchFamily="18" charset="0"/>
                <a:cs typeface="Posterama" panose="020B0502040204020203" pitchFamily="34" charset="0"/>
              </a:endParaRPr>
            </a:p>
          </p:txBody>
        </p:sp>
        <p:sp>
          <p:nvSpPr>
            <p:cNvPr id="10" name="Google Shape;170;p17">
              <a:extLst>
                <a:ext uri="{FF2B5EF4-FFF2-40B4-BE49-F238E27FC236}">
                  <a16:creationId xmlns:a16="http://schemas.microsoft.com/office/drawing/2014/main" id="{EC968A79-95BE-9BE3-2255-9FFB67071510}"/>
                </a:ext>
              </a:extLst>
            </p:cNvPr>
            <p:cNvSpPr/>
            <p:nvPr/>
          </p:nvSpPr>
          <p:spPr>
            <a:xfrm>
              <a:off x="4390625" y="25267454"/>
              <a:ext cx="3185129" cy="1640744"/>
            </a:xfrm>
            <a:prstGeom prst="roundRect">
              <a:avLst>
                <a:gd name="adj" fmla="val 16667"/>
              </a:avLst>
            </a:prstGeom>
            <a:grpFill/>
            <a:ln w="28575" cap="flat" cmpd="sng">
              <a:solidFill>
                <a:srgbClr val="F05D2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8100" rIns="0" bIns="0" anchor="ctr" anchorCtr="0">
              <a:noAutofit/>
            </a:bodyPr>
            <a:lstStyle/>
            <a:p>
              <a:pPr marL="508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hu-HU" sz="1050" b="1" dirty="0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Micro-</a:t>
              </a:r>
              <a:r>
                <a:rPr lang="hu-HU" sz="1050" b="1" dirty="0" err="1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structure</a:t>
              </a:r>
              <a:r>
                <a:rPr lang="hu-HU" sz="1050" dirty="0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: </a:t>
              </a:r>
            </a:p>
            <a:p>
              <a:pPr marL="508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100"/>
              </a:pPr>
              <a:r>
                <a:rPr lang="hu-HU" sz="1050" dirty="0" err="1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Bands</a:t>
              </a:r>
              <a:r>
                <a:rPr lang="hu-HU" sz="1050" dirty="0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, DOS</a:t>
              </a:r>
            </a:p>
            <a:p>
              <a:pPr marL="508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100"/>
              </a:pPr>
              <a:r>
                <a:rPr lang="hu-HU" sz="1050" dirty="0" err="1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Potentials</a:t>
              </a:r>
              <a:endParaRPr lang="hu-HU" sz="1050" dirty="0">
                <a:latin typeface="Cambria" panose="02040503050406030204" pitchFamily="18" charset="0"/>
                <a:ea typeface="Cambria" panose="02040503050406030204" pitchFamily="18" charset="0"/>
                <a:cs typeface="Posterama" panose="020B0502040204020203" pitchFamily="34" charset="0"/>
              </a:endParaRPr>
            </a:p>
            <a:p>
              <a:pPr marL="508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100"/>
              </a:pPr>
              <a:r>
                <a:rPr lang="hu-HU" sz="1050" dirty="0" err="1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Optical</a:t>
              </a:r>
              <a:r>
                <a:rPr lang="hu-HU" sz="1050" dirty="0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 </a:t>
              </a:r>
              <a:r>
                <a:rPr lang="hu-HU" sz="1050" dirty="0" err="1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properties</a:t>
              </a:r>
              <a:r>
                <a:rPr lang="hu-HU" sz="1050" dirty="0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 </a:t>
              </a:r>
              <a:endParaRPr sz="1050" dirty="0">
                <a:latin typeface="Cambria" panose="02040503050406030204" pitchFamily="18" charset="0"/>
                <a:ea typeface="Cambria" panose="02040503050406030204" pitchFamily="18" charset="0"/>
                <a:cs typeface="Posterama" panose="020B0502040204020203" pitchFamily="34" charset="0"/>
              </a:endParaRPr>
            </a:p>
          </p:txBody>
        </p:sp>
        <p:sp>
          <p:nvSpPr>
            <p:cNvPr id="11" name="Google Shape;170;p17">
              <a:extLst>
                <a:ext uri="{FF2B5EF4-FFF2-40B4-BE49-F238E27FC236}">
                  <a16:creationId xmlns:a16="http://schemas.microsoft.com/office/drawing/2014/main" id="{2B7C92FC-0E94-59F7-B94F-46C15CB015BA}"/>
                </a:ext>
              </a:extLst>
            </p:cNvPr>
            <p:cNvSpPr/>
            <p:nvPr/>
          </p:nvSpPr>
          <p:spPr>
            <a:xfrm>
              <a:off x="4299951" y="27512216"/>
              <a:ext cx="3203597" cy="1068212"/>
            </a:xfrm>
            <a:prstGeom prst="roundRect">
              <a:avLst>
                <a:gd name="adj" fmla="val 16667"/>
              </a:avLst>
            </a:prstGeom>
            <a:grpFill/>
            <a:ln w="28575" cap="flat" cmpd="sng">
              <a:solidFill>
                <a:srgbClr val="F05D2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8100" rIns="0" bIns="0" anchor="ctr" anchorCtr="0">
              <a:noAutofit/>
            </a:bodyPr>
            <a:lstStyle/>
            <a:p>
              <a:pPr marL="508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hu-HU" sz="1050" dirty="0" err="1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Simulation</a:t>
              </a:r>
              <a:r>
                <a:rPr lang="hu-HU" sz="1050" dirty="0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 of </a:t>
              </a:r>
              <a:r>
                <a:rPr lang="hu-HU" sz="1050" dirty="0" err="1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light-matter</a:t>
              </a:r>
              <a:r>
                <a:rPr lang="hu-HU" sz="1050" dirty="0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 </a:t>
              </a:r>
              <a:r>
                <a:rPr lang="hu-HU" sz="1050" dirty="0" err="1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interaction</a:t>
              </a:r>
              <a:endParaRPr sz="1050" dirty="0">
                <a:latin typeface="Cambria" panose="02040503050406030204" pitchFamily="18" charset="0"/>
                <a:ea typeface="Cambria" panose="02040503050406030204" pitchFamily="18" charset="0"/>
                <a:cs typeface="Posterama" panose="020B0502040204020203" pitchFamily="34" charset="0"/>
              </a:endParaRPr>
            </a:p>
          </p:txBody>
        </p:sp>
        <p:sp>
          <p:nvSpPr>
            <p:cNvPr id="12" name="Google Shape;170;p17">
              <a:extLst>
                <a:ext uri="{FF2B5EF4-FFF2-40B4-BE49-F238E27FC236}">
                  <a16:creationId xmlns:a16="http://schemas.microsoft.com/office/drawing/2014/main" id="{464CDD37-1C7D-658B-036F-F2C37A3AF8D6}"/>
                </a:ext>
              </a:extLst>
            </p:cNvPr>
            <p:cNvSpPr/>
            <p:nvPr/>
          </p:nvSpPr>
          <p:spPr>
            <a:xfrm>
              <a:off x="2384962" y="29720906"/>
              <a:ext cx="3471776" cy="1095867"/>
            </a:xfrm>
            <a:prstGeom prst="roundRect">
              <a:avLst>
                <a:gd name="adj" fmla="val 16667"/>
              </a:avLst>
            </a:prstGeom>
            <a:grpFill/>
            <a:ln w="28575" cap="flat" cmpd="sng">
              <a:solidFill>
                <a:srgbClr val="F05D2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8100" rIns="0" bIns="0" anchor="ctr" anchorCtr="0">
              <a:noAutofit/>
            </a:bodyPr>
            <a:lstStyle/>
            <a:p>
              <a:pPr marL="508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hu-HU" sz="1050" dirty="0" err="1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Experimental</a:t>
              </a:r>
              <a:r>
                <a:rPr lang="hu-HU" sz="1050" dirty="0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 </a:t>
              </a:r>
              <a:r>
                <a:rPr lang="hu-HU" sz="1050" dirty="0" err="1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light-matter</a:t>
              </a:r>
              <a:r>
                <a:rPr lang="hu-HU" sz="1050" dirty="0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 </a:t>
              </a:r>
              <a:r>
                <a:rPr lang="hu-HU" sz="1050" dirty="0" err="1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interaction</a:t>
              </a:r>
              <a:endParaRPr sz="1050" dirty="0">
                <a:latin typeface="Cambria" panose="02040503050406030204" pitchFamily="18" charset="0"/>
                <a:ea typeface="Cambria" panose="02040503050406030204" pitchFamily="18" charset="0"/>
                <a:cs typeface="Posterama" panose="020B0502040204020203" pitchFamily="34" charset="0"/>
              </a:endParaRPr>
            </a:p>
          </p:txBody>
        </p:sp>
        <p:sp>
          <p:nvSpPr>
            <p:cNvPr id="13" name="Google Shape;170;p17">
              <a:extLst>
                <a:ext uri="{FF2B5EF4-FFF2-40B4-BE49-F238E27FC236}">
                  <a16:creationId xmlns:a16="http://schemas.microsoft.com/office/drawing/2014/main" id="{1D62B42D-13D0-6A5F-73C4-CC87C26C48C2}"/>
                </a:ext>
              </a:extLst>
            </p:cNvPr>
            <p:cNvSpPr/>
            <p:nvPr/>
          </p:nvSpPr>
          <p:spPr>
            <a:xfrm>
              <a:off x="753554" y="27508478"/>
              <a:ext cx="3170392" cy="1076644"/>
            </a:xfrm>
            <a:prstGeom prst="roundRect">
              <a:avLst>
                <a:gd name="adj" fmla="val 16667"/>
              </a:avLst>
            </a:prstGeom>
            <a:grpFill/>
            <a:ln w="28575" cap="flat" cmpd="sng">
              <a:solidFill>
                <a:srgbClr val="F05D2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508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hu-HU" sz="1050" dirty="0" err="1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Experimental</a:t>
              </a:r>
              <a:r>
                <a:rPr lang="hu-HU" sz="1050" dirty="0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 </a:t>
              </a:r>
              <a:r>
                <a:rPr lang="hu-HU" sz="1050" dirty="0" err="1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characterization</a:t>
              </a:r>
              <a:r>
                <a:rPr lang="hu-HU" sz="1050" dirty="0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 of </a:t>
              </a:r>
              <a:r>
                <a:rPr lang="hu-HU" sz="1050" dirty="0" err="1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sample</a:t>
              </a:r>
              <a:r>
                <a:rPr lang="hu-HU" sz="1050" dirty="0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 </a:t>
              </a:r>
              <a:r>
                <a:rPr lang="hu-HU" sz="1050" dirty="0" err="1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at</a:t>
              </a:r>
              <a:r>
                <a:rPr lang="hu-HU" sz="1050" dirty="0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 </a:t>
              </a:r>
              <a:r>
                <a:rPr lang="hu-HU" sz="1050" dirty="0" err="1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actual</a:t>
              </a:r>
              <a:r>
                <a:rPr lang="hu-HU" sz="1050" dirty="0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 </a:t>
              </a:r>
              <a:r>
                <a:rPr lang="hu-HU" sz="1050" dirty="0" err="1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instrument</a:t>
              </a:r>
              <a:endParaRPr sz="1050" dirty="0">
                <a:latin typeface="Cambria" panose="02040503050406030204" pitchFamily="18" charset="0"/>
                <a:ea typeface="Cambria" panose="02040503050406030204" pitchFamily="18" charset="0"/>
                <a:cs typeface="Posterama" panose="020B0502040204020203" pitchFamily="34" charset="0"/>
              </a:endParaRPr>
            </a:p>
          </p:txBody>
        </p:sp>
      </p:grpSp>
      <p:sp>
        <p:nvSpPr>
          <p:cNvPr id="14" name="Google Shape;180;p17">
            <a:extLst>
              <a:ext uri="{FF2B5EF4-FFF2-40B4-BE49-F238E27FC236}">
                <a16:creationId xmlns:a16="http://schemas.microsoft.com/office/drawing/2014/main" id="{CDA9A48C-2661-9B72-6579-61B64E22CB8B}"/>
              </a:ext>
            </a:extLst>
          </p:cNvPr>
          <p:cNvSpPr/>
          <p:nvPr/>
        </p:nvSpPr>
        <p:spPr>
          <a:xfrm rot="5400000">
            <a:off x="9787519" y="2212788"/>
            <a:ext cx="275862" cy="32613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F5D27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Posterama" panose="020B0502040204020203" pitchFamily="34" charset="0"/>
              <a:cs typeface="Posterama" panose="020B0502040204020203" pitchFamily="34" charset="0"/>
            </a:endParaRPr>
          </a:p>
        </p:txBody>
      </p:sp>
      <p:sp>
        <p:nvSpPr>
          <p:cNvPr id="15" name="Google Shape;180;p17">
            <a:extLst>
              <a:ext uri="{FF2B5EF4-FFF2-40B4-BE49-F238E27FC236}">
                <a16:creationId xmlns:a16="http://schemas.microsoft.com/office/drawing/2014/main" id="{C4845953-5097-D8DD-D844-577CB6E19588}"/>
              </a:ext>
            </a:extLst>
          </p:cNvPr>
          <p:cNvSpPr/>
          <p:nvPr/>
        </p:nvSpPr>
        <p:spPr>
          <a:xfrm rot="5400000">
            <a:off x="9083038" y="4114615"/>
            <a:ext cx="275862" cy="32613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F5D27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Posterama" panose="020B0502040204020203" pitchFamily="34" charset="0"/>
              <a:cs typeface="Posterama" panose="020B0502040204020203" pitchFamily="34" charset="0"/>
            </a:endParaRPr>
          </a:p>
        </p:txBody>
      </p:sp>
      <p:sp>
        <p:nvSpPr>
          <p:cNvPr id="16" name="Google Shape;180;p17">
            <a:extLst>
              <a:ext uri="{FF2B5EF4-FFF2-40B4-BE49-F238E27FC236}">
                <a16:creationId xmlns:a16="http://schemas.microsoft.com/office/drawing/2014/main" id="{D4D4A4D8-A47B-606D-4155-C04678120E35}"/>
              </a:ext>
            </a:extLst>
          </p:cNvPr>
          <p:cNvSpPr/>
          <p:nvPr/>
        </p:nvSpPr>
        <p:spPr>
          <a:xfrm rot="5400000">
            <a:off x="10496495" y="4116815"/>
            <a:ext cx="275862" cy="32613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F5D27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Posterama" panose="020B0502040204020203" pitchFamily="34" charset="0"/>
              <a:cs typeface="Posterama" panose="020B0502040204020203" pitchFamily="34" charset="0"/>
            </a:endParaRPr>
          </a:p>
        </p:txBody>
      </p:sp>
      <p:sp>
        <p:nvSpPr>
          <p:cNvPr id="17" name="Google Shape;180;p17">
            <a:extLst>
              <a:ext uri="{FF2B5EF4-FFF2-40B4-BE49-F238E27FC236}">
                <a16:creationId xmlns:a16="http://schemas.microsoft.com/office/drawing/2014/main" id="{3097FA1D-CF5E-1035-E76A-6CC474E06CFE}"/>
              </a:ext>
            </a:extLst>
          </p:cNvPr>
          <p:cNvSpPr/>
          <p:nvPr/>
        </p:nvSpPr>
        <p:spPr>
          <a:xfrm rot="5400000">
            <a:off x="9787520" y="1690128"/>
            <a:ext cx="275862" cy="32613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F5D27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Posterama" panose="020B0502040204020203" pitchFamily="34" charset="0"/>
              <a:cs typeface="Posterama" panose="020B0502040204020203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185A0F7-39A2-EF2B-9945-E8F1F22198C0}"/>
              </a:ext>
            </a:extLst>
          </p:cNvPr>
          <p:cNvGrpSpPr/>
          <p:nvPr/>
        </p:nvGrpSpPr>
        <p:grpSpPr>
          <a:xfrm>
            <a:off x="9092170" y="2752841"/>
            <a:ext cx="1666561" cy="617399"/>
            <a:chOff x="15665641" y="29390911"/>
            <a:chExt cx="2704814" cy="112430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DD96130-8A27-E7E3-6D39-4257A1F856AB}"/>
                </a:ext>
              </a:extLst>
            </p:cNvPr>
            <p:cNvGrpSpPr/>
            <p:nvPr/>
          </p:nvGrpSpPr>
          <p:grpSpPr>
            <a:xfrm>
              <a:off x="15665641" y="29694076"/>
              <a:ext cx="2704814" cy="821139"/>
              <a:chOff x="2928691" y="25114530"/>
              <a:chExt cx="2112407" cy="962482"/>
            </a:xfrm>
          </p:grpSpPr>
          <p:sp>
            <p:nvSpPr>
              <p:cNvPr id="21" name="Arrow: Bent 77">
                <a:extLst>
                  <a:ext uri="{FF2B5EF4-FFF2-40B4-BE49-F238E27FC236}">
                    <a16:creationId xmlns:a16="http://schemas.microsoft.com/office/drawing/2014/main" id="{46A30B94-BA25-6225-EC78-299104B3A68B}"/>
                  </a:ext>
                </a:extLst>
              </p:cNvPr>
              <p:cNvSpPr/>
              <p:nvPr/>
            </p:nvSpPr>
            <p:spPr>
              <a:xfrm rot="5400000" flipV="1">
                <a:off x="2964161" y="25079060"/>
                <a:ext cx="962482" cy="1033421"/>
              </a:xfrm>
              <a:prstGeom prst="bentArrow">
                <a:avLst/>
              </a:prstGeom>
              <a:solidFill>
                <a:srgbClr val="EF5D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b="1">
                  <a:solidFill>
                    <a:schemeClr val="tx1"/>
                  </a:solidFill>
                  <a:latin typeface="Posterama" panose="020B0502040204020203" pitchFamily="34" charset="0"/>
                  <a:cs typeface="Posterama" panose="020B0502040204020203" pitchFamily="34" charset="0"/>
                </a:endParaRPr>
              </a:p>
            </p:txBody>
          </p:sp>
          <p:sp>
            <p:nvSpPr>
              <p:cNvPr id="22" name="Arrow: Bent 78">
                <a:extLst>
                  <a:ext uri="{FF2B5EF4-FFF2-40B4-BE49-F238E27FC236}">
                    <a16:creationId xmlns:a16="http://schemas.microsoft.com/office/drawing/2014/main" id="{26AF88D6-62C8-5159-6919-B03216774402}"/>
                  </a:ext>
                </a:extLst>
              </p:cNvPr>
              <p:cNvSpPr/>
              <p:nvPr/>
            </p:nvSpPr>
            <p:spPr>
              <a:xfrm rot="5400000">
                <a:off x="4005058" y="25040972"/>
                <a:ext cx="962481" cy="1109598"/>
              </a:xfrm>
              <a:prstGeom prst="bentArrow">
                <a:avLst/>
              </a:prstGeom>
              <a:solidFill>
                <a:srgbClr val="EF5D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b="1">
                  <a:solidFill>
                    <a:schemeClr val="tx1"/>
                  </a:solidFill>
                  <a:latin typeface="Posterama" panose="020B0502040204020203" pitchFamily="34" charset="0"/>
                  <a:cs typeface="Posterama" panose="020B0502040204020203" pitchFamily="34" charset="0"/>
                </a:endParaRPr>
              </a:p>
            </p:txBody>
          </p:sp>
        </p:grpSp>
        <p:sp>
          <p:nvSpPr>
            <p:cNvPr id="20" name="Google Shape;180;p17">
              <a:extLst>
                <a:ext uri="{FF2B5EF4-FFF2-40B4-BE49-F238E27FC236}">
                  <a16:creationId xmlns:a16="http://schemas.microsoft.com/office/drawing/2014/main" id="{6A844E4D-C4F6-CAA0-7799-559A6122CE34}"/>
                </a:ext>
              </a:extLst>
            </p:cNvPr>
            <p:cNvSpPr/>
            <p:nvPr/>
          </p:nvSpPr>
          <p:spPr>
            <a:xfrm rot="5400000">
              <a:off x="16874406" y="29412334"/>
              <a:ext cx="309548" cy="266701"/>
            </a:xfrm>
            <a:prstGeom prst="rect">
              <a:avLst/>
            </a:prstGeom>
            <a:solidFill>
              <a:srgbClr val="EF5D27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latin typeface="Posterama" panose="020B0502040204020203" pitchFamily="34" charset="0"/>
                <a:cs typeface="Posterama" panose="020B0502040204020203" pitchFamily="34" charset="0"/>
              </a:endParaRPr>
            </a:p>
          </p:txBody>
        </p:sp>
      </p:grpSp>
      <p:sp>
        <p:nvSpPr>
          <p:cNvPr id="23" name="Arrow: Left-Right 62">
            <a:extLst>
              <a:ext uri="{FF2B5EF4-FFF2-40B4-BE49-F238E27FC236}">
                <a16:creationId xmlns:a16="http://schemas.microsoft.com/office/drawing/2014/main" id="{273F4285-9D9F-D45C-5774-0C2138787E65}"/>
              </a:ext>
            </a:extLst>
          </p:cNvPr>
          <p:cNvSpPr/>
          <p:nvPr/>
        </p:nvSpPr>
        <p:spPr>
          <a:xfrm>
            <a:off x="9829213" y="3576607"/>
            <a:ext cx="226343" cy="242065"/>
          </a:xfrm>
          <a:prstGeom prst="leftRightArrow">
            <a:avLst>
              <a:gd name="adj1" fmla="val 50737"/>
              <a:gd name="adj2" fmla="val 36727"/>
            </a:avLst>
          </a:prstGeom>
          <a:solidFill>
            <a:srgbClr val="3A8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21B7961D-ABAF-6993-F5CC-1AE99B5A9358}"/>
              </a:ext>
            </a:extLst>
          </p:cNvPr>
          <p:cNvSpPr/>
          <p:nvPr/>
        </p:nvSpPr>
        <p:spPr>
          <a:xfrm>
            <a:off x="10758730" y="2655843"/>
            <a:ext cx="1087443" cy="522358"/>
          </a:xfrm>
          <a:prstGeom prst="cloud">
            <a:avLst/>
          </a:prstGeom>
          <a:solidFill>
            <a:srgbClr val="6493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00" i="1" dirty="0" err="1">
                <a:latin typeface="Cambria" panose="02040503050406030204" pitchFamily="18" charset="0"/>
                <a:ea typeface="Cambria" panose="02040503050406030204" pitchFamily="18" charset="0"/>
              </a:rPr>
              <a:t>Material</a:t>
            </a:r>
            <a:r>
              <a:rPr lang="hu-HU" sz="1000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hu-HU" sz="1000" i="1" dirty="0" err="1">
                <a:latin typeface="Cambria" panose="02040503050406030204" pitchFamily="18" charset="0"/>
                <a:ea typeface="Cambria" panose="02040503050406030204" pitchFamily="18" charset="0"/>
              </a:rPr>
              <a:t>database</a:t>
            </a:r>
            <a:endParaRPr lang="en-US" sz="1000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5" name="Arrow: Left-Right 64">
            <a:extLst>
              <a:ext uri="{FF2B5EF4-FFF2-40B4-BE49-F238E27FC236}">
                <a16:creationId xmlns:a16="http://schemas.microsoft.com/office/drawing/2014/main" id="{F1FF6C4E-8A0E-4197-7A74-FEA155D07132}"/>
              </a:ext>
            </a:extLst>
          </p:cNvPr>
          <p:cNvSpPr/>
          <p:nvPr/>
        </p:nvSpPr>
        <p:spPr>
          <a:xfrm rot="5400000">
            <a:off x="11169740" y="3185767"/>
            <a:ext cx="201727" cy="158970"/>
          </a:xfrm>
          <a:prstGeom prst="leftRightArrow">
            <a:avLst/>
          </a:prstGeom>
          <a:solidFill>
            <a:srgbClr val="649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7AEB657-2EF6-9E43-8EA1-C51B72726DB9}"/>
              </a:ext>
            </a:extLst>
          </p:cNvPr>
          <p:cNvGrpSpPr/>
          <p:nvPr/>
        </p:nvGrpSpPr>
        <p:grpSpPr>
          <a:xfrm>
            <a:off x="9155642" y="4860486"/>
            <a:ext cx="1539615" cy="590338"/>
            <a:chOff x="15769727" y="33231457"/>
            <a:chExt cx="2498782" cy="1276293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C8E7D2B-944A-6645-28FA-944DBE05F853}"/>
                </a:ext>
              </a:extLst>
            </p:cNvPr>
            <p:cNvGrpSpPr/>
            <p:nvPr/>
          </p:nvGrpSpPr>
          <p:grpSpPr>
            <a:xfrm>
              <a:off x="15769727" y="33231457"/>
              <a:ext cx="1276617" cy="706717"/>
              <a:chOff x="16076774" y="32346260"/>
              <a:chExt cx="1496360" cy="82836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391F604-D64B-185B-DD3D-3067F79CCADC}"/>
                  </a:ext>
                </a:extLst>
              </p:cNvPr>
              <p:cNvSpPr/>
              <p:nvPr/>
            </p:nvSpPr>
            <p:spPr>
              <a:xfrm>
                <a:off x="16076774" y="32477164"/>
                <a:ext cx="219673" cy="301542"/>
              </a:xfrm>
              <a:prstGeom prst="rect">
                <a:avLst/>
              </a:prstGeom>
              <a:solidFill>
                <a:srgbClr val="F05D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b="1" dirty="0">
                  <a:latin typeface="Posterama" panose="020B0502040204020203" pitchFamily="34" charset="0"/>
                  <a:cs typeface="Posterama" panose="020B0502040204020203" pitchFamily="34" charset="0"/>
                </a:endParaRPr>
              </a:p>
            </p:txBody>
          </p:sp>
          <p:sp>
            <p:nvSpPr>
              <p:cNvPr id="34" name="Block Arc 33">
                <a:extLst>
                  <a:ext uri="{FF2B5EF4-FFF2-40B4-BE49-F238E27FC236}">
                    <a16:creationId xmlns:a16="http://schemas.microsoft.com/office/drawing/2014/main" id="{4B649CA4-32EE-E72B-DFAC-0C66DB9C0953}"/>
                  </a:ext>
                </a:extLst>
              </p:cNvPr>
              <p:cNvSpPr/>
              <p:nvPr/>
            </p:nvSpPr>
            <p:spPr>
              <a:xfrm rot="10800000">
                <a:off x="16080396" y="32346260"/>
                <a:ext cx="833429" cy="828352"/>
              </a:xfrm>
              <a:prstGeom prst="blockArc">
                <a:avLst>
                  <a:gd name="adj1" fmla="val 16144942"/>
                  <a:gd name="adj2" fmla="val 429859"/>
                  <a:gd name="adj3" fmla="val 34178"/>
                </a:avLst>
              </a:prstGeom>
              <a:solidFill>
                <a:srgbClr val="F05D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b="1" dirty="0">
                  <a:latin typeface="Posterama" panose="020B0502040204020203" pitchFamily="34" charset="0"/>
                  <a:cs typeface="Posterama" panose="020B0502040204020203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4F1ABE8-1478-CFFB-E242-D13F5E555D4E}"/>
                  </a:ext>
                </a:extLst>
              </p:cNvPr>
              <p:cNvSpPr/>
              <p:nvPr/>
            </p:nvSpPr>
            <p:spPr>
              <a:xfrm rot="5400000">
                <a:off x="16890708" y="32492199"/>
                <a:ext cx="283392" cy="1081460"/>
              </a:xfrm>
              <a:prstGeom prst="rect">
                <a:avLst/>
              </a:prstGeom>
              <a:solidFill>
                <a:srgbClr val="F05D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b="1" dirty="0">
                  <a:latin typeface="Posterama" panose="020B0502040204020203" pitchFamily="34" charset="0"/>
                  <a:cs typeface="Posterama" panose="020B0502040204020203" pitchFamily="34" charset="0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D5C8273-AAC5-5AC3-2376-3B266DC9CF5B}"/>
                </a:ext>
              </a:extLst>
            </p:cNvPr>
            <p:cNvGrpSpPr/>
            <p:nvPr/>
          </p:nvGrpSpPr>
          <p:grpSpPr>
            <a:xfrm>
              <a:off x="16991894" y="33231498"/>
              <a:ext cx="1276615" cy="706710"/>
              <a:chOff x="17509314" y="32346271"/>
              <a:chExt cx="1496358" cy="828356"/>
            </a:xfrm>
          </p:grpSpPr>
          <p:sp>
            <p:nvSpPr>
              <p:cNvPr id="30" name="Block Arc 29">
                <a:extLst>
                  <a:ext uri="{FF2B5EF4-FFF2-40B4-BE49-F238E27FC236}">
                    <a16:creationId xmlns:a16="http://schemas.microsoft.com/office/drawing/2014/main" id="{0D281BD6-5601-BF3F-E972-5F6DC9987ED3}"/>
                  </a:ext>
                </a:extLst>
              </p:cNvPr>
              <p:cNvSpPr/>
              <p:nvPr/>
            </p:nvSpPr>
            <p:spPr>
              <a:xfrm rot="10800000" flipH="1">
                <a:off x="18175869" y="32346271"/>
                <a:ext cx="829803" cy="828351"/>
              </a:xfrm>
              <a:prstGeom prst="blockArc">
                <a:avLst>
                  <a:gd name="adj1" fmla="val 16144942"/>
                  <a:gd name="adj2" fmla="val 21599495"/>
                  <a:gd name="adj3" fmla="val 34445"/>
                </a:avLst>
              </a:prstGeom>
              <a:solidFill>
                <a:srgbClr val="F05D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b="1">
                  <a:latin typeface="Posterama" panose="020B0502040204020203" pitchFamily="34" charset="0"/>
                  <a:cs typeface="Posterama" panose="020B0502040204020203" pitchFamily="34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5706E07-1C53-1AAF-E051-CCCF9E781C2F}"/>
                  </a:ext>
                </a:extLst>
              </p:cNvPr>
              <p:cNvSpPr/>
              <p:nvPr/>
            </p:nvSpPr>
            <p:spPr>
              <a:xfrm flipH="1">
                <a:off x="18786125" y="32477159"/>
                <a:ext cx="219545" cy="301548"/>
              </a:xfrm>
              <a:prstGeom prst="rect">
                <a:avLst/>
              </a:prstGeom>
              <a:solidFill>
                <a:srgbClr val="F05D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b="1" dirty="0">
                  <a:latin typeface="Posterama" panose="020B0502040204020203" pitchFamily="34" charset="0"/>
                  <a:cs typeface="Posterama" panose="020B0502040204020203" pitchFamily="34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244F208-185B-8667-9A06-257A6CA5E954}"/>
                  </a:ext>
                </a:extLst>
              </p:cNvPr>
              <p:cNvSpPr/>
              <p:nvPr/>
            </p:nvSpPr>
            <p:spPr>
              <a:xfrm rot="16200000" flipH="1">
                <a:off x="17908349" y="32492200"/>
                <a:ext cx="283392" cy="1081461"/>
              </a:xfrm>
              <a:prstGeom prst="rect">
                <a:avLst/>
              </a:prstGeom>
              <a:solidFill>
                <a:srgbClr val="F05D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b="1" dirty="0">
                  <a:latin typeface="Posterama" panose="020B0502040204020203" pitchFamily="34" charset="0"/>
                  <a:cs typeface="Posterama" panose="020B0502040204020203" pitchFamily="34" charset="0"/>
                </a:endParaRPr>
              </a:p>
            </p:txBody>
          </p:sp>
        </p:grpSp>
        <p:sp>
          <p:nvSpPr>
            <p:cNvPr id="29" name="Google Shape;180;p17">
              <a:extLst>
                <a:ext uri="{FF2B5EF4-FFF2-40B4-BE49-F238E27FC236}">
                  <a16:creationId xmlns:a16="http://schemas.microsoft.com/office/drawing/2014/main" id="{A261B5FA-077E-3646-C419-EA5E278FCE62}"/>
                </a:ext>
              </a:extLst>
            </p:cNvPr>
            <p:cNvSpPr/>
            <p:nvPr/>
          </p:nvSpPr>
          <p:spPr>
            <a:xfrm rot="5400000">
              <a:off x="16729703" y="33954746"/>
              <a:ext cx="576690" cy="52931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EF5D27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latin typeface="Posterama" panose="020B0502040204020203" pitchFamily="34" charset="0"/>
                <a:cs typeface="Posterama" panose="020B0502040204020203" pitchFamily="34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71065C16-50E6-9203-5A56-66855ECE7BEA}"/>
              </a:ext>
            </a:extLst>
          </p:cNvPr>
          <p:cNvSpPr/>
          <p:nvPr/>
        </p:nvSpPr>
        <p:spPr>
          <a:xfrm>
            <a:off x="23521" y="764502"/>
            <a:ext cx="7937786" cy="530120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47E5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EF276A9-D5DF-8FFF-236B-0C5AABD9DD96}"/>
              </a:ext>
            </a:extLst>
          </p:cNvPr>
          <p:cNvGrpSpPr/>
          <p:nvPr/>
        </p:nvGrpSpPr>
        <p:grpSpPr>
          <a:xfrm>
            <a:off x="144323" y="910596"/>
            <a:ext cx="7571367" cy="4630450"/>
            <a:chOff x="378603" y="1590696"/>
            <a:chExt cx="7571367" cy="3803356"/>
          </a:xfrm>
        </p:grpSpPr>
        <p:sp>
          <p:nvSpPr>
            <p:cNvPr id="38" name="Cloud 37">
              <a:extLst>
                <a:ext uri="{FF2B5EF4-FFF2-40B4-BE49-F238E27FC236}">
                  <a16:creationId xmlns:a16="http://schemas.microsoft.com/office/drawing/2014/main" id="{31F4E54D-E020-9CBE-2065-94DD0C3B7AEE}"/>
                </a:ext>
              </a:extLst>
            </p:cNvPr>
            <p:cNvSpPr/>
            <p:nvPr/>
          </p:nvSpPr>
          <p:spPr>
            <a:xfrm>
              <a:off x="6117900" y="4464543"/>
              <a:ext cx="1692457" cy="465053"/>
            </a:xfrm>
            <a:prstGeom prst="cloud">
              <a:avLst/>
            </a:prstGeom>
            <a:solidFill>
              <a:srgbClr val="F05D2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1000" i="1" dirty="0">
                  <a:latin typeface="Biome" panose="020B0503030204020804" pitchFamily="34" charset="0"/>
                  <a:cs typeface="Biome" panose="020B0503030204020804" pitchFamily="34" charset="0"/>
                </a:rPr>
                <a:t>FAIR</a:t>
              </a:r>
            </a:p>
            <a:p>
              <a:pPr algn="ctr"/>
              <a:r>
                <a:rPr lang="hu-HU" sz="1000" i="1" dirty="0">
                  <a:latin typeface="Biome" panose="020B0503030204020804" pitchFamily="34" charset="0"/>
                  <a:cs typeface="Biome" panose="020B0503030204020804" pitchFamily="34" charset="0"/>
                </a:rPr>
                <a:t>Database of experiments</a:t>
              </a:r>
              <a:endParaRPr lang="en-US" sz="1000" i="1" dirty="0">
                <a:latin typeface="Biome" panose="020B0503030204020804" pitchFamily="34" charset="0"/>
                <a:cs typeface="Biome" panose="020B0503030204020804" pitchFamily="34" charset="0"/>
              </a:endParaRPr>
            </a:p>
          </p:txBody>
        </p:sp>
        <p:sp>
          <p:nvSpPr>
            <p:cNvPr id="39" name="Google Shape;180;p17">
              <a:extLst>
                <a:ext uri="{FF2B5EF4-FFF2-40B4-BE49-F238E27FC236}">
                  <a16:creationId xmlns:a16="http://schemas.microsoft.com/office/drawing/2014/main" id="{FDECA8BB-486E-8780-8807-25580CE4B5F0}"/>
                </a:ext>
              </a:extLst>
            </p:cNvPr>
            <p:cNvSpPr/>
            <p:nvPr/>
          </p:nvSpPr>
          <p:spPr>
            <a:xfrm rot="5400000">
              <a:off x="6808259" y="4222850"/>
              <a:ext cx="227880" cy="24579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EF5D27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dirty="0"/>
            </a:p>
          </p:txBody>
        </p:sp>
        <p:sp>
          <p:nvSpPr>
            <p:cNvPr id="40" name="Google Shape;155;p17">
              <a:extLst>
                <a:ext uri="{FF2B5EF4-FFF2-40B4-BE49-F238E27FC236}">
                  <a16:creationId xmlns:a16="http://schemas.microsoft.com/office/drawing/2014/main" id="{7741BAFA-31FB-C9BE-3648-59BB8374E82D}"/>
                </a:ext>
              </a:extLst>
            </p:cNvPr>
            <p:cNvSpPr/>
            <p:nvPr/>
          </p:nvSpPr>
          <p:spPr>
            <a:xfrm>
              <a:off x="378603" y="3637340"/>
              <a:ext cx="1653713" cy="1164248"/>
            </a:xfrm>
            <a:prstGeom prst="roundRect">
              <a:avLst>
                <a:gd name="adj" fmla="val 16667"/>
              </a:avLst>
            </a:prstGeom>
            <a:solidFill>
              <a:srgbClr val="D7E9E6"/>
            </a:solidFill>
            <a:ln w="28575" cap="flat" cmpd="sng">
              <a:solidFill>
                <a:srgbClr val="EF5D2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8100" rIns="0" bIns="0" anchor="ctr" anchorCtr="0">
              <a:noAutofit/>
            </a:bodyPr>
            <a:lstStyle/>
            <a:p>
              <a:pPr marL="508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i="0" u="none" strike="noStrike" cap="none" dirty="0">
                <a:latin typeface="Biome Light" panose="020B0303030204020804" pitchFamily="34" charset="0"/>
                <a:ea typeface="Cambria" panose="02040503050406030204" pitchFamily="18" charset="0"/>
                <a:cs typeface="Biome Light" panose="020B0303030204020804" pitchFamily="34" charset="0"/>
                <a:sym typeface="Arial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E2DE5C3-A968-B763-D7C3-9CB213636AB7}"/>
                </a:ext>
              </a:extLst>
            </p:cNvPr>
            <p:cNvSpPr txBox="1"/>
            <p:nvPr/>
          </p:nvSpPr>
          <p:spPr>
            <a:xfrm>
              <a:off x="544296" y="3664846"/>
              <a:ext cx="9743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400" b="1" dirty="0">
                  <a:latin typeface="Biome Light" panose="020B0303030204020804" pitchFamily="34" charset="0"/>
                  <a:cs typeface="Biome Light" panose="020B0303030204020804" pitchFamily="34" charset="0"/>
                </a:rPr>
                <a:t>Source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36EA18A-414B-80BB-BC5E-DBBAD804CEF0}"/>
                </a:ext>
              </a:extLst>
            </p:cNvPr>
            <p:cNvSpPr txBox="1"/>
            <p:nvPr/>
          </p:nvSpPr>
          <p:spPr>
            <a:xfrm>
              <a:off x="494766" y="3887415"/>
              <a:ext cx="1562018" cy="765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000" b="1" dirty="0">
                  <a:latin typeface="Biome Light" panose="020B0303030204020804" pitchFamily="34" charset="0"/>
                  <a:cs typeface="Biome Light" panose="020B0303030204020804" pitchFamily="34" charset="0"/>
                </a:rPr>
                <a:t>Photon</a:t>
              </a:r>
              <a:r>
                <a:rPr lang="hu-HU" sz="1000" dirty="0">
                  <a:latin typeface="Biome Light" panose="020B0303030204020804" pitchFamily="34" charset="0"/>
                  <a:cs typeface="Biome Light" panose="020B0303030204020804" pitchFamily="34" charset="0"/>
                </a:rPr>
                <a:t>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hu-HU" sz="1000" dirty="0">
                  <a:latin typeface="Biome Light" panose="020B0303030204020804" pitchFamily="34" charset="0"/>
                  <a:cs typeface="Biome Light" panose="020B0303030204020804" pitchFamily="34" charset="0"/>
                </a:rPr>
                <a:t>Raytracing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hu-HU" sz="1000" dirty="0">
                  <a:latin typeface="Biome Light" panose="020B0303030204020804" pitchFamily="34" charset="0"/>
                  <a:cs typeface="Biome Light" panose="020B0303030204020804" pitchFamily="34" charset="0"/>
                </a:rPr>
                <a:t>Wavefront</a:t>
              </a:r>
              <a:br>
                <a:rPr lang="hu-HU" sz="1000" dirty="0">
                  <a:latin typeface="Biome Light" panose="020B0303030204020804" pitchFamily="34" charset="0"/>
                  <a:cs typeface="Biome Light" panose="020B0303030204020804" pitchFamily="34" charset="0"/>
                </a:rPr>
              </a:br>
              <a:r>
                <a:rPr lang="hu-HU" sz="1000" dirty="0">
                  <a:latin typeface="Biome Light" panose="020B0303030204020804" pitchFamily="34" charset="0"/>
                  <a:cs typeface="Biome Light" panose="020B0303030204020804" pitchFamily="34" charset="0"/>
                </a:rPr>
                <a:t>(simulated / exp.) </a:t>
              </a:r>
            </a:p>
            <a:p>
              <a:r>
                <a:rPr lang="hu-HU" sz="1000" b="1" dirty="0">
                  <a:latin typeface="Biome Light" panose="020B0303030204020804" pitchFamily="34" charset="0"/>
                  <a:cs typeface="Biome Light" panose="020B0303030204020804" pitchFamily="34" charset="0"/>
                </a:rPr>
                <a:t>Neutron</a:t>
              </a:r>
              <a:r>
                <a:rPr lang="hu-HU" sz="1000" dirty="0">
                  <a:latin typeface="Biome Light" panose="020B0303030204020804" pitchFamily="34" charset="0"/>
                  <a:cs typeface="Biome Light" panose="020B0303030204020804" pitchFamily="34" charset="0"/>
                </a:rPr>
                <a:t>: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hu-HU" sz="1000" dirty="0">
                  <a:latin typeface="Biome Light" panose="020B0303030204020804" pitchFamily="34" charset="0"/>
                  <a:cs typeface="Biome Light" panose="020B0303030204020804" pitchFamily="34" charset="0"/>
                </a:rPr>
                <a:t>Raytracing</a:t>
              </a:r>
            </a:p>
          </p:txBody>
        </p:sp>
        <p:sp>
          <p:nvSpPr>
            <p:cNvPr id="43" name="Google Shape;155;p17">
              <a:extLst>
                <a:ext uri="{FF2B5EF4-FFF2-40B4-BE49-F238E27FC236}">
                  <a16:creationId xmlns:a16="http://schemas.microsoft.com/office/drawing/2014/main" id="{16E90C8F-3BDD-B83E-9116-03316C35C820}"/>
                </a:ext>
              </a:extLst>
            </p:cNvPr>
            <p:cNvSpPr/>
            <p:nvPr/>
          </p:nvSpPr>
          <p:spPr>
            <a:xfrm>
              <a:off x="2239511" y="3623637"/>
              <a:ext cx="1653713" cy="1177949"/>
            </a:xfrm>
            <a:prstGeom prst="roundRect">
              <a:avLst>
                <a:gd name="adj" fmla="val 16667"/>
              </a:avLst>
            </a:prstGeom>
            <a:solidFill>
              <a:srgbClr val="D7E9E6"/>
            </a:solidFill>
            <a:ln w="28575" cap="flat" cmpd="sng">
              <a:solidFill>
                <a:srgbClr val="EF5D2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8100" rIns="0" bIns="0" anchor="ctr" anchorCtr="0">
              <a:noAutofit/>
            </a:bodyPr>
            <a:lstStyle/>
            <a:p>
              <a:pPr marL="508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i="0" u="none" strike="noStrike" cap="none" dirty="0">
                <a:latin typeface="Biome Light" panose="020B0303030204020804" pitchFamily="34" charset="0"/>
                <a:ea typeface="Cambria" panose="02040503050406030204" pitchFamily="18" charset="0"/>
                <a:cs typeface="Biome Light" panose="020B0303030204020804" pitchFamily="34" charset="0"/>
                <a:sym typeface="Arial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24FE25B-6933-ADAA-0629-2F4A9A8E0863}"/>
                </a:ext>
              </a:extLst>
            </p:cNvPr>
            <p:cNvSpPr txBox="1"/>
            <p:nvPr/>
          </p:nvSpPr>
          <p:spPr>
            <a:xfrm>
              <a:off x="2326953" y="3954266"/>
              <a:ext cx="1562018" cy="765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hu-HU" sz="1000" dirty="0">
                  <a:latin typeface="Biome Light" panose="020B0303030204020804" pitchFamily="34" charset="0"/>
                  <a:cs typeface="Biome Light" panose="020B0303030204020804" pitchFamily="34" charset="0"/>
                </a:rPr>
                <a:t>Raytracing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hu-HU" sz="1000" dirty="0">
                  <a:latin typeface="Biome Light" panose="020B0303030204020804" pitchFamily="34" charset="0"/>
                  <a:cs typeface="Biome Light" panose="020B0303030204020804" pitchFamily="34" charset="0"/>
                </a:rPr>
                <a:t>BPM:</a:t>
              </a:r>
            </a:p>
            <a:p>
              <a:pPr marL="360000" lvl="1" indent="-171450">
                <a:buFont typeface="Arial" panose="020B0604020202020204" pitchFamily="34" charset="0"/>
                <a:buChar char="•"/>
              </a:pPr>
              <a:r>
                <a:rPr lang="hu-HU" sz="1000" dirty="0">
                  <a:latin typeface="Biome Light" panose="020B0303030204020804" pitchFamily="34" charset="0"/>
                  <a:cs typeface="Biome Light" panose="020B0303030204020804" pitchFamily="34" charset="0"/>
                </a:rPr>
                <a:t>FFT</a:t>
              </a:r>
            </a:p>
            <a:p>
              <a:pPr marL="360000" lvl="1" indent="-171450">
                <a:buFont typeface="Arial" panose="020B0604020202020204" pitchFamily="34" charset="0"/>
                <a:buChar char="•"/>
              </a:pPr>
              <a:r>
                <a:rPr lang="hu-HU" sz="1000" dirty="0">
                  <a:latin typeface="Biome Light" panose="020B0303030204020804" pitchFamily="34" charset="0"/>
                  <a:cs typeface="Biome Light" panose="020B0303030204020804" pitchFamily="34" charset="0"/>
                </a:rPr>
                <a:t>Finite Difference</a:t>
              </a:r>
            </a:p>
            <a:p>
              <a:pPr marL="360000" lvl="1" indent="-171450">
                <a:buFont typeface="Arial" panose="020B0604020202020204" pitchFamily="34" charset="0"/>
                <a:buChar char="•"/>
              </a:pPr>
              <a:r>
                <a:rPr lang="hu-HU" sz="1000" dirty="0">
                  <a:latin typeface="Biome Light" panose="020B0303030204020804" pitchFamily="34" charset="0"/>
                  <a:cs typeface="Biome Light" panose="020B0303030204020804" pitchFamily="34" charset="0"/>
                </a:rPr>
                <a:t>Finite Time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6A84156-72D7-A526-D4D9-C3F0D2727ABC}"/>
                </a:ext>
              </a:extLst>
            </p:cNvPr>
            <p:cNvGrpSpPr/>
            <p:nvPr/>
          </p:nvGrpSpPr>
          <p:grpSpPr>
            <a:xfrm>
              <a:off x="4145597" y="2874137"/>
              <a:ext cx="1744637" cy="1386680"/>
              <a:chOff x="11084838" y="9618511"/>
              <a:chExt cx="4360330" cy="3340642"/>
            </a:xfrm>
          </p:grpSpPr>
          <p:sp>
            <p:nvSpPr>
              <p:cNvPr id="74" name="Google Shape;155;p17">
                <a:extLst>
                  <a:ext uri="{FF2B5EF4-FFF2-40B4-BE49-F238E27FC236}">
                    <a16:creationId xmlns:a16="http://schemas.microsoft.com/office/drawing/2014/main" id="{9499104B-2211-D100-322A-7B8CDC2FBE6B}"/>
                  </a:ext>
                </a:extLst>
              </p:cNvPr>
              <p:cNvSpPr/>
              <p:nvPr/>
            </p:nvSpPr>
            <p:spPr>
              <a:xfrm>
                <a:off x="11084838" y="9618511"/>
                <a:ext cx="4133087" cy="3340642"/>
              </a:xfrm>
              <a:prstGeom prst="roundRect">
                <a:avLst>
                  <a:gd name="adj" fmla="val 16667"/>
                </a:avLst>
              </a:prstGeom>
              <a:solidFill>
                <a:srgbClr val="D7E9E6"/>
              </a:solidFill>
              <a:ln w="28575" cap="flat" cmpd="sng">
                <a:solidFill>
                  <a:srgbClr val="EF5D27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0" tIns="8100" rIns="0" bIns="0" anchor="ctr" anchorCtr="0">
                <a:noAutofit/>
              </a:bodyPr>
              <a:lstStyle/>
              <a:p>
                <a:pPr marL="5080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 i="0" u="none" strike="noStrike" cap="none" dirty="0">
                  <a:latin typeface="Biome Light" panose="020B0303030204020804" pitchFamily="34" charset="0"/>
                  <a:ea typeface="Cambria" panose="02040503050406030204" pitchFamily="18" charset="0"/>
                  <a:cs typeface="Biome Light" panose="020B0303030204020804" pitchFamily="34" charset="0"/>
                  <a:sym typeface="Arial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BE3B3F9-7E57-A1DC-CB8F-BE1CAA0511E0}"/>
                  </a:ext>
                </a:extLst>
              </p:cNvPr>
              <p:cNvSpPr txBox="1"/>
              <p:nvPr/>
            </p:nvSpPr>
            <p:spPr>
              <a:xfrm>
                <a:off x="11541253" y="10367211"/>
                <a:ext cx="3903915" cy="1285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hu-HU" sz="1000" dirty="0">
                    <a:latin typeface="Biome Light" panose="020B0303030204020804" pitchFamily="34" charset="0"/>
                    <a:cs typeface="Biome Light" panose="020B0303030204020804" pitchFamily="34" charset="0"/>
                  </a:rPr>
                  <a:t>TDDFT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hu-HU" sz="1000" dirty="0">
                    <a:latin typeface="Biome Light" panose="020B0303030204020804" pitchFamily="34" charset="0"/>
                    <a:cs typeface="Biome Light" panose="020B0303030204020804" pitchFamily="34" charset="0"/>
                  </a:rPr>
                  <a:t>Particle-In-Cell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hu-HU" sz="1000" dirty="0">
                    <a:latin typeface="Biome Light" panose="020B0303030204020804" pitchFamily="34" charset="0"/>
                    <a:cs typeface="Biome Light" panose="020B0303030204020804" pitchFamily="34" charset="0"/>
                  </a:rPr>
                  <a:t>Radiation hydrodynamics</a:t>
                </a:r>
              </a:p>
            </p:txBody>
          </p:sp>
          <p:pic>
            <p:nvPicPr>
              <p:cNvPr id="76" name="Google Shape;165;p17">
                <a:extLst>
                  <a:ext uri="{FF2B5EF4-FFF2-40B4-BE49-F238E27FC236}">
                    <a16:creationId xmlns:a16="http://schemas.microsoft.com/office/drawing/2014/main" id="{22FB1A3C-06F7-79CA-D243-98F97F4A58A9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1841856" y="11779309"/>
                <a:ext cx="2848188" cy="96749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28BE245-0A53-9A75-0422-FFB6A09E4368}"/>
                  </a:ext>
                </a:extLst>
              </p:cNvPr>
              <p:cNvSpPr txBox="1"/>
              <p:nvPr/>
            </p:nvSpPr>
            <p:spPr>
              <a:xfrm>
                <a:off x="11472381" y="9790435"/>
                <a:ext cx="3280680" cy="741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1400" b="1" dirty="0">
                    <a:latin typeface="Biome Light" panose="020B0303030204020804" pitchFamily="34" charset="0"/>
                    <a:cs typeface="Biome Light" panose="020B0303030204020804" pitchFamily="34" charset="0"/>
                  </a:rPr>
                  <a:t>Interaction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E8503F8-9F92-D75A-A394-3CD68B29A136}"/>
                </a:ext>
              </a:extLst>
            </p:cNvPr>
            <p:cNvGrpSpPr/>
            <p:nvPr/>
          </p:nvGrpSpPr>
          <p:grpSpPr>
            <a:xfrm>
              <a:off x="6094740" y="2844506"/>
              <a:ext cx="1855230" cy="1386680"/>
              <a:chOff x="15803610" y="9290050"/>
              <a:chExt cx="4636733" cy="3340642"/>
            </a:xfrm>
          </p:grpSpPr>
          <p:sp>
            <p:nvSpPr>
              <p:cNvPr id="71" name="Google Shape;155;p17">
                <a:extLst>
                  <a:ext uri="{FF2B5EF4-FFF2-40B4-BE49-F238E27FC236}">
                    <a16:creationId xmlns:a16="http://schemas.microsoft.com/office/drawing/2014/main" id="{3B2699F9-0EA8-512D-8315-B2E11D0449F7}"/>
                  </a:ext>
                </a:extLst>
              </p:cNvPr>
              <p:cNvSpPr/>
              <p:nvPr/>
            </p:nvSpPr>
            <p:spPr>
              <a:xfrm>
                <a:off x="15803610" y="9290050"/>
                <a:ext cx="4636733" cy="3340642"/>
              </a:xfrm>
              <a:prstGeom prst="roundRect">
                <a:avLst>
                  <a:gd name="adj" fmla="val 16667"/>
                </a:avLst>
              </a:prstGeom>
              <a:solidFill>
                <a:srgbClr val="D7E9E6"/>
              </a:solidFill>
              <a:ln w="28575" cap="flat" cmpd="sng">
                <a:solidFill>
                  <a:srgbClr val="EF5D27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0" tIns="8100" rIns="0" bIns="0" anchor="ctr" anchorCtr="0">
                <a:noAutofit/>
              </a:bodyPr>
              <a:lstStyle/>
              <a:p>
                <a:pPr marL="5080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 i="0" u="none" strike="noStrike" cap="none" dirty="0">
                  <a:latin typeface="Biome Light" panose="020B0303030204020804" pitchFamily="34" charset="0"/>
                  <a:ea typeface="Cambria" panose="02040503050406030204" pitchFamily="18" charset="0"/>
                  <a:cs typeface="Biome Light" panose="020B0303030204020804" pitchFamily="34" charset="0"/>
                  <a:sym typeface="Arial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A1CC8AF-7B05-F6AC-42FB-B76B9212E3DB}"/>
                  </a:ext>
                </a:extLst>
              </p:cNvPr>
              <p:cNvSpPr txBox="1"/>
              <p:nvPr/>
            </p:nvSpPr>
            <p:spPr>
              <a:xfrm>
                <a:off x="16168219" y="9627711"/>
                <a:ext cx="4259635" cy="1260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1400" b="1" dirty="0">
                    <a:latin typeface="Biome Light" panose="020B0303030204020804" pitchFamily="34" charset="0"/>
                    <a:cs typeface="Biome Light" panose="020B0303030204020804" pitchFamily="34" charset="0"/>
                  </a:rPr>
                  <a:t>Signal detection and processing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F419324-602F-F218-A65A-F42CBA11A15D}"/>
                  </a:ext>
                </a:extLst>
              </p:cNvPr>
              <p:cNvSpPr txBox="1"/>
              <p:nvPr/>
            </p:nvSpPr>
            <p:spPr>
              <a:xfrm>
                <a:off x="16028752" y="10687423"/>
                <a:ext cx="4224097" cy="1285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hu-HU" sz="1000" dirty="0">
                    <a:latin typeface="Biome Light" panose="020B0303030204020804" pitchFamily="34" charset="0"/>
                    <a:cs typeface="Biome Light" panose="020B0303030204020804" pitchFamily="34" charset="0"/>
                  </a:rPr>
                  <a:t>Detector properties, noise...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hu-HU" sz="1000" dirty="0">
                    <a:latin typeface="Biome Light" panose="020B0303030204020804" pitchFamily="34" charset="0"/>
                    <a:cs typeface="Biome Light" panose="020B0303030204020804" pitchFamily="34" charset="0"/>
                  </a:rPr>
                  <a:t>Unified data format following FAIR norms</a:t>
                </a:r>
              </a:p>
            </p:txBody>
          </p:sp>
        </p:grpSp>
        <p:sp>
          <p:nvSpPr>
            <p:cNvPr id="47" name="Cloud 46">
              <a:extLst>
                <a:ext uri="{FF2B5EF4-FFF2-40B4-BE49-F238E27FC236}">
                  <a16:creationId xmlns:a16="http://schemas.microsoft.com/office/drawing/2014/main" id="{B29A41E0-4D09-4A19-5548-782C3D778ACD}"/>
                </a:ext>
              </a:extLst>
            </p:cNvPr>
            <p:cNvSpPr/>
            <p:nvPr/>
          </p:nvSpPr>
          <p:spPr>
            <a:xfrm>
              <a:off x="2411848" y="4996866"/>
              <a:ext cx="1392228" cy="397186"/>
            </a:xfrm>
            <a:prstGeom prst="cloud">
              <a:avLst/>
            </a:prstGeom>
            <a:solidFill>
              <a:srgbClr val="6493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1000" i="1" dirty="0" err="1">
                  <a:latin typeface="Biome" panose="020B0503030204020804" pitchFamily="34" charset="0"/>
                  <a:ea typeface="Cambria" panose="02040503050406030204" pitchFamily="18" charset="0"/>
                  <a:cs typeface="Biome" panose="020B0503030204020804" pitchFamily="34" charset="0"/>
                </a:rPr>
                <a:t>Instrument</a:t>
              </a:r>
              <a:r>
                <a:rPr lang="hu-HU" sz="1000" i="1" dirty="0">
                  <a:latin typeface="Biome" panose="020B0503030204020804" pitchFamily="34" charset="0"/>
                  <a:ea typeface="Cambria" panose="02040503050406030204" pitchFamily="18" charset="0"/>
                  <a:cs typeface="Biome" panose="020B0503030204020804" pitchFamily="34" charset="0"/>
                </a:rPr>
                <a:t> </a:t>
              </a:r>
              <a:r>
                <a:rPr lang="hu-HU" sz="1000" i="1" dirty="0" err="1">
                  <a:latin typeface="Biome" panose="020B0503030204020804" pitchFamily="34" charset="0"/>
                  <a:ea typeface="Cambria" panose="02040503050406030204" pitchFamily="18" charset="0"/>
                  <a:cs typeface="Biome" panose="020B0503030204020804" pitchFamily="34" charset="0"/>
                </a:rPr>
                <a:t>database</a:t>
              </a:r>
              <a:endParaRPr lang="en-US" sz="1000" i="1" dirty="0">
                <a:latin typeface="Biome" panose="020B0503030204020804" pitchFamily="34" charset="0"/>
                <a:ea typeface="Cambria" panose="02040503050406030204" pitchFamily="18" charset="0"/>
                <a:cs typeface="Biome" panose="020B0503030204020804" pitchFamily="34" charset="0"/>
              </a:endParaRPr>
            </a:p>
          </p:txBody>
        </p:sp>
        <p:sp>
          <p:nvSpPr>
            <p:cNvPr id="48" name="Google Shape;155;p17">
              <a:extLst>
                <a:ext uri="{FF2B5EF4-FFF2-40B4-BE49-F238E27FC236}">
                  <a16:creationId xmlns:a16="http://schemas.microsoft.com/office/drawing/2014/main" id="{B92583FF-5A03-3F83-D417-867B93C802D6}"/>
                </a:ext>
              </a:extLst>
            </p:cNvPr>
            <p:cNvSpPr/>
            <p:nvPr/>
          </p:nvSpPr>
          <p:spPr>
            <a:xfrm>
              <a:off x="385273" y="1590696"/>
              <a:ext cx="3469056" cy="1754556"/>
            </a:xfrm>
            <a:prstGeom prst="roundRect">
              <a:avLst>
                <a:gd name="adj" fmla="val 16667"/>
              </a:avLst>
            </a:prstGeom>
            <a:solidFill>
              <a:srgbClr val="D7E9E6"/>
            </a:solidFill>
            <a:ln w="28575" cap="flat" cmpd="sng">
              <a:solidFill>
                <a:srgbClr val="EF5D2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8100" rIns="0" bIns="0" anchor="ctr" anchorCtr="0">
              <a:noAutofit/>
            </a:bodyPr>
            <a:lstStyle/>
            <a:p>
              <a:pPr marL="508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i="0" u="none" strike="noStrike" cap="none" dirty="0">
                <a:latin typeface="Biome Light" panose="020B0303030204020804" pitchFamily="34" charset="0"/>
                <a:ea typeface="Cambria" panose="02040503050406030204" pitchFamily="18" charset="0"/>
                <a:cs typeface="Biome Light" panose="020B0303030204020804" pitchFamily="34" charset="0"/>
                <a:sym typeface="Arial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77BE25C-DE48-82B3-A4EB-51168B0B7A43}"/>
                </a:ext>
              </a:extLst>
            </p:cNvPr>
            <p:cNvSpPr txBox="1"/>
            <p:nvPr/>
          </p:nvSpPr>
          <p:spPr>
            <a:xfrm>
              <a:off x="496798" y="1866769"/>
              <a:ext cx="3258773" cy="1113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hu-HU" sz="1000" b="1" dirty="0">
                  <a:latin typeface="Biome Light" panose="020B0303030204020804" pitchFamily="34" charset="0"/>
                  <a:cs typeface="Biome Light" panose="020B0303030204020804" pitchFamily="34" charset="0"/>
                </a:rPr>
                <a:t>Material structure</a:t>
              </a:r>
              <a:r>
                <a:rPr lang="hu-HU" sz="1000" dirty="0">
                  <a:latin typeface="Biome Light" panose="020B0303030204020804" pitchFamily="34" charset="0"/>
                  <a:cs typeface="Biome Light" panose="020B0303030204020804" pitchFamily="34" charset="0"/>
                </a:rPr>
                <a:t>:</a:t>
              </a:r>
            </a:p>
            <a:p>
              <a:pPr marL="613380" lvl="1" indent="-171450">
                <a:buFont typeface="Arial" panose="020B0604020202020204" pitchFamily="34" charset="0"/>
                <a:buChar char="•"/>
              </a:pPr>
              <a:r>
                <a:rPr lang="hu-HU" sz="1000" dirty="0">
                  <a:latin typeface="Biome Light" panose="020B0303030204020804" pitchFamily="34" charset="0"/>
                  <a:cs typeface="Biome Light" panose="020B0303030204020804" pitchFamily="34" charset="0"/>
                </a:rPr>
                <a:t>From experimental data</a:t>
              </a:r>
            </a:p>
            <a:p>
              <a:pPr marL="613380" lvl="1" indent="-171450">
                <a:buFont typeface="Arial" panose="020B0604020202020204" pitchFamily="34" charset="0"/>
                <a:buChar char="•"/>
              </a:pPr>
              <a:r>
                <a:rPr lang="hu-HU" sz="1000" dirty="0">
                  <a:latin typeface="Biome Light" panose="020B0303030204020804" pitchFamily="34" charset="0"/>
                  <a:cs typeface="Biome Light" panose="020B0303030204020804" pitchFamily="34" charset="0"/>
                </a:rPr>
                <a:t>From ab-inito calculations (</a:t>
              </a:r>
              <a:r>
                <a:rPr lang="hu-HU" sz="1000" b="1" dirty="0">
                  <a:latin typeface="Biome Light" panose="020B0303030204020804" pitchFamily="34" charset="0"/>
                  <a:cs typeface="Biome Light" panose="020B0303030204020804" pitchFamily="34" charset="0"/>
                </a:rPr>
                <a:t>DFT</a:t>
              </a:r>
              <a:r>
                <a:rPr lang="hu-HU" sz="1000" dirty="0">
                  <a:latin typeface="Biome Light" panose="020B0303030204020804" pitchFamily="34" charset="0"/>
                  <a:cs typeface="Biome Light" panose="020B0303030204020804" pitchFamily="34" charset="0"/>
                </a:rPr>
                <a:t>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hu-HU" sz="1000" b="1" dirty="0">
                  <a:latin typeface="Biome Light" panose="020B0303030204020804" pitchFamily="34" charset="0"/>
                  <a:cs typeface="Biome Light" panose="020B0303030204020804" pitchFamily="34" charset="0"/>
                </a:rPr>
                <a:t>Material properties, parameters</a:t>
              </a:r>
              <a:r>
                <a:rPr lang="hu-HU" sz="1000" dirty="0">
                  <a:latin typeface="Biome Light" panose="020B0303030204020804" pitchFamily="34" charset="0"/>
                  <a:cs typeface="Biome Light" panose="020B0303030204020804" pitchFamily="34" charset="0"/>
                </a:rPr>
                <a:t>:</a:t>
              </a:r>
            </a:p>
            <a:p>
              <a:pPr marL="613380" lvl="1" indent="-171450">
                <a:buFont typeface="Arial" panose="020B0604020202020204" pitchFamily="34" charset="0"/>
                <a:buChar char="•"/>
              </a:pPr>
              <a:r>
                <a:rPr lang="hu-HU" sz="1000" dirty="0">
                  <a:latin typeface="Biome Light" panose="020B0303030204020804" pitchFamily="34" charset="0"/>
                  <a:cs typeface="Biome Light" panose="020B0303030204020804" pitchFamily="34" charset="0"/>
                </a:rPr>
                <a:t>Structure factor (from literature. or from ab-inito charge density) </a:t>
              </a:r>
            </a:p>
            <a:p>
              <a:pPr marL="613380" lvl="1" indent="-171450">
                <a:buFont typeface="Arial" panose="020B0604020202020204" pitchFamily="34" charset="0"/>
                <a:buChar char="•"/>
              </a:pPr>
              <a:r>
                <a:rPr lang="hu-HU" sz="1000" dirty="0">
                  <a:latin typeface="Biome Light" panose="020B0303030204020804" pitchFamily="34" charset="0"/>
                  <a:cs typeface="Biome Light" panose="020B0303030204020804" pitchFamily="34" charset="0"/>
                </a:rPr>
                <a:t>Electron density,  potential</a:t>
              </a:r>
            </a:p>
            <a:p>
              <a:pPr marL="613380" lvl="1" indent="-171450">
                <a:buFont typeface="Arial" panose="020B0604020202020204" pitchFamily="34" charset="0"/>
                <a:buChar char="•"/>
              </a:pPr>
              <a:r>
                <a:rPr lang="hu-HU" sz="1000" dirty="0">
                  <a:latin typeface="Biome Light" panose="020B0303030204020804" pitchFamily="34" charset="0"/>
                  <a:cs typeface="Biome Light" panose="020B0303030204020804" pitchFamily="34" charset="0"/>
                </a:rPr>
                <a:t>...</a:t>
              </a:r>
            </a:p>
            <a:p>
              <a:pPr marL="727680" lvl="1" indent="-285750">
                <a:buFont typeface="Arial" panose="020B0604020202020204" pitchFamily="34" charset="0"/>
                <a:buChar char="•"/>
              </a:pPr>
              <a:endParaRPr lang="hu-HU" sz="1000" dirty="0">
                <a:latin typeface="Biome Light" panose="020B0303030204020804" pitchFamily="34" charset="0"/>
                <a:cs typeface="Biome Light" panose="020B0303030204020804" pitchFamily="34" charset="0"/>
              </a:endParaRPr>
            </a:p>
          </p:txBody>
        </p:sp>
        <p:pic>
          <p:nvPicPr>
            <p:cNvPr id="50" name="Google Shape;189;p17">
              <a:extLst>
                <a:ext uri="{FF2B5EF4-FFF2-40B4-BE49-F238E27FC236}">
                  <a16:creationId xmlns:a16="http://schemas.microsoft.com/office/drawing/2014/main" id="{F695ADBA-99AC-765B-5BB6-FED1E3F6251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49939"/>
            <a:stretch/>
          </p:blipFill>
          <p:spPr>
            <a:xfrm>
              <a:off x="1576940" y="2811259"/>
              <a:ext cx="1014712" cy="452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" name="Cloud 50">
              <a:extLst>
                <a:ext uri="{FF2B5EF4-FFF2-40B4-BE49-F238E27FC236}">
                  <a16:creationId xmlns:a16="http://schemas.microsoft.com/office/drawing/2014/main" id="{AE9FCBD1-9A65-F0EF-8C59-B3D9C7630154}"/>
                </a:ext>
              </a:extLst>
            </p:cNvPr>
            <p:cNvSpPr/>
            <p:nvPr/>
          </p:nvSpPr>
          <p:spPr>
            <a:xfrm>
              <a:off x="4092698" y="1846339"/>
              <a:ext cx="1212089" cy="377160"/>
            </a:xfrm>
            <a:prstGeom prst="cloud">
              <a:avLst/>
            </a:prstGeom>
            <a:solidFill>
              <a:srgbClr val="6493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1000" i="1" dirty="0" err="1">
                  <a:latin typeface="Biome" panose="020B0503030204020804" pitchFamily="34" charset="0"/>
                  <a:ea typeface="Cambria" panose="02040503050406030204" pitchFamily="18" charset="0"/>
                  <a:cs typeface="Biome" panose="020B0503030204020804" pitchFamily="34" charset="0"/>
                </a:rPr>
                <a:t>Material</a:t>
              </a:r>
              <a:r>
                <a:rPr lang="hu-HU" sz="1000" i="1" dirty="0">
                  <a:latin typeface="Biome" panose="020B0503030204020804" pitchFamily="34" charset="0"/>
                  <a:ea typeface="Cambria" panose="02040503050406030204" pitchFamily="18" charset="0"/>
                  <a:cs typeface="Biome" panose="020B0503030204020804" pitchFamily="34" charset="0"/>
                </a:rPr>
                <a:t> </a:t>
              </a:r>
              <a:r>
                <a:rPr lang="hu-HU" sz="1000" i="1" dirty="0" err="1">
                  <a:latin typeface="Biome" panose="020B0503030204020804" pitchFamily="34" charset="0"/>
                  <a:ea typeface="Cambria" panose="02040503050406030204" pitchFamily="18" charset="0"/>
                  <a:cs typeface="Biome" panose="020B0503030204020804" pitchFamily="34" charset="0"/>
                </a:rPr>
                <a:t>database</a:t>
              </a:r>
              <a:endParaRPr lang="en-US" sz="1000" i="1" dirty="0">
                <a:latin typeface="Biome" panose="020B0503030204020804" pitchFamily="34" charset="0"/>
                <a:ea typeface="Cambria" panose="02040503050406030204" pitchFamily="18" charset="0"/>
                <a:cs typeface="Biome" panose="020B0503030204020804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4CC6AAD-274B-AEC8-AC02-B5667A2D9DC2}"/>
                </a:ext>
              </a:extLst>
            </p:cNvPr>
            <p:cNvSpPr txBox="1"/>
            <p:nvPr/>
          </p:nvSpPr>
          <p:spPr>
            <a:xfrm>
              <a:off x="568212" y="1647479"/>
              <a:ext cx="15683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400" b="1" dirty="0">
                  <a:latin typeface="Biome Light" panose="020B0303030204020804" pitchFamily="34" charset="0"/>
                  <a:cs typeface="Biome Light" panose="020B0303030204020804" pitchFamily="34" charset="0"/>
                </a:rPr>
                <a:t>Sample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4A29F15-46A1-FA37-F2F0-6B05C0387A08}"/>
                </a:ext>
              </a:extLst>
            </p:cNvPr>
            <p:cNvSpPr/>
            <p:nvPr/>
          </p:nvSpPr>
          <p:spPr>
            <a:xfrm rot="5400000" flipV="1">
              <a:off x="4112009" y="2310369"/>
              <a:ext cx="85281" cy="598781"/>
            </a:xfrm>
            <a:prstGeom prst="rect">
              <a:avLst/>
            </a:prstGeom>
            <a:solidFill>
              <a:srgbClr val="F05D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>
                <a:latin typeface="Posterama" panose="020B0502040204020203" pitchFamily="34" charset="0"/>
                <a:cs typeface="Posterama" panose="020B0502040204020203" pitchFamily="34" charset="0"/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1A1D4853-7910-D4F4-8F98-ABCD13B9FD1B}"/>
                </a:ext>
              </a:extLst>
            </p:cNvPr>
            <p:cNvGrpSpPr/>
            <p:nvPr/>
          </p:nvGrpSpPr>
          <p:grpSpPr>
            <a:xfrm flipV="1">
              <a:off x="3893242" y="4272485"/>
              <a:ext cx="835192" cy="301144"/>
              <a:chOff x="9653529" y="8780745"/>
              <a:chExt cx="2087366" cy="725481"/>
            </a:xfrm>
          </p:grpSpPr>
          <p:sp>
            <p:nvSpPr>
              <p:cNvPr id="68" name="Block Arc 67">
                <a:extLst>
                  <a:ext uri="{FF2B5EF4-FFF2-40B4-BE49-F238E27FC236}">
                    <a16:creationId xmlns:a16="http://schemas.microsoft.com/office/drawing/2014/main" id="{5F9E1CE5-297E-3CD8-9CA5-09D7793D1C49}"/>
                  </a:ext>
                </a:extLst>
              </p:cNvPr>
              <p:cNvSpPr/>
              <p:nvPr/>
            </p:nvSpPr>
            <p:spPr>
              <a:xfrm rot="16200000" flipV="1">
                <a:off x="10793404" y="8688745"/>
                <a:ext cx="707943" cy="892947"/>
              </a:xfrm>
              <a:prstGeom prst="blockArc">
                <a:avLst>
                  <a:gd name="adj1" fmla="val 16144942"/>
                  <a:gd name="adj2" fmla="val 160396"/>
                  <a:gd name="adj3" fmla="val 31758"/>
                </a:avLst>
              </a:prstGeom>
              <a:solidFill>
                <a:srgbClr val="F05D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b="1" dirty="0">
                  <a:latin typeface="Posterama" panose="020B0502040204020203" pitchFamily="34" charset="0"/>
                  <a:cs typeface="Posterama" panose="020B0502040204020203" pitchFamily="34" charset="0"/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08958B66-DCE6-9262-4A18-3F45101CEE8C}"/>
                  </a:ext>
                </a:extLst>
              </p:cNvPr>
              <p:cNvSpPr/>
              <p:nvPr/>
            </p:nvSpPr>
            <p:spPr>
              <a:xfrm rot="5400000" flipV="1">
                <a:off x="10299063" y="8135211"/>
                <a:ext cx="205451" cy="1496520"/>
              </a:xfrm>
              <a:prstGeom prst="rect">
                <a:avLst/>
              </a:prstGeom>
              <a:solidFill>
                <a:srgbClr val="F05D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b="1">
                  <a:latin typeface="Posterama" panose="020B0502040204020203" pitchFamily="34" charset="0"/>
                  <a:cs typeface="Posterama" panose="020B0502040204020203" pitchFamily="34" charset="0"/>
                </a:endParaRPr>
              </a:p>
            </p:txBody>
          </p:sp>
          <p:sp>
            <p:nvSpPr>
              <p:cNvPr id="70" name="Google Shape;180;p17">
                <a:extLst>
                  <a:ext uri="{FF2B5EF4-FFF2-40B4-BE49-F238E27FC236}">
                    <a16:creationId xmlns:a16="http://schemas.microsoft.com/office/drawing/2014/main" id="{01C06E6A-9C21-18A9-2A62-0DE32CC225B1}"/>
                  </a:ext>
                </a:extLst>
              </p:cNvPr>
              <p:cNvSpPr/>
              <p:nvPr/>
            </p:nvSpPr>
            <p:spPr>
              <a:xfrm rot="5400000" flipV="1">
                <a:off x="11261475" y="9026806"/>
                <a:ext cx="384934" cy="573906"/>
              </a:xfrm>
              <a:prstGeom prst="rightArrow">
                <a:avLst>
                  <a:gd name="adj1" fmla="val 48708"/>
                  <a:gd name="adj2" fmla="val 50000"/>
                </a:avLst>
              </a:prstGeom>
              <a:solidFill>
                <a:srgbClr val="EF5D27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1" dirty="0">
                  <a:latin typeface="Posterama" panose="020B0502040204020203" pitchFamily="34" charset="0"/>
                  <a:cs typeface="Posterama" panose="020B0502040204020203" pitchFamily="34" charset="0"/>
                </a:endParaRPr>
              </a:p>
            </p:txBody>
          </p:sp>
        </p:grpSp>
        <p:sp>
          <p:nvSpPr>
            <p:cNvPr id="55" name="Google Shape;180;p17">
              <a:extLst>
                <a:ext uri="{FF2B5EF4-FFF2-40B4-BE49-F238E27FC236}">
                  <a16:creationId xmlns:a16="http://schemas.microsoft.com/office/drawing/2014/main" id="{AB367C1E-9DB6-F60B-3ED9-B05E01529B2C}"/>
                </a:ext>
              </a:extLst>
            </p:cNvPr>
            <p:cNvSpPr/>
            <p:nvPr/>
          </p:nvSpPr>
          <p:spPr>
            <a:xfrm>
              <a:off x="2032316" y="4234432"/>
              <a:ext cx="208504" cy="174850"/>
            </a:xfrm>
            <a:prstGeom prst="rightArrow">
              <a:avLst>
                <a:gd name="adj1" fmla="val 48708"/>
                <a:gd name="adj2" fmla="val 50000"/>
              </a:avLst>
            </a:prstGeom>
            <a:solidFill>
              <a:srgbClr val="EF5D27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latin typeface="Posterama" panose="020B0502040204020203" pitchFamily="34" charset="0"/>
                <a:cs typeface="Posterama" panose="020B0502040204020203" pitchFamily="34" charset="0"/>
              </a:endParaRPr>
            </a:p>
          </p:txBody>
        </p:sp>
        <p:sp>
          <p:nvSpPr>
            <p:cNvPr id="56" name="Google Shape;180;p17">
              <a:extLst>
                <a:ext uri="{FF2B5EF4-FFF2-40B4-BE49-F238E27FC236}">
                  <a16:creationId xmlns:a16="http://schemas.microsoft.com/office/drawing/2014/main" id="{BD0DFDC8-6561-61E6-BCD4-672E8499360A}"/>
                </a:ext>
              </a:extLst>
            </p:cNvPr>
            <p:cNvSpPr/>
            <p:nvPr/>
          </p:nvSpPr>
          <p:spPr>
            <a:xfrm>
              <a:off x="5803562" y="3441441"/>
              <a:ext cx="290433" cy="174850"/>
            </a:xfrm>
            <a:prstGeom prst="rightArrow">
              <a:avLst>
                <a:gd name="adj1" fmla="val 48708"/>
                <a:gd name="adj2" fmla="val 50000"/>
              </a:avLst>
            </a:prstGeom>
            <a:solidFill>
              <a:srgbClr val="EF5D27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latin typeface="Posterama" panose="020B0502040204020203" pitchFamily="34" charset="0"/>
                <a:cs typeface="Posterama" panose="020B0502040204020203" pitchFamily="34" charset="0"/>
              </a:endParaRPr>
            </a:p>
          </p:txBody>
        </p:sp>
        <p:sp>
          <p:nvSpPr>
            <p:cNvPr id="57" name="Arrow: Left-Right 28">
              <a:extLst>
                <a:ext uri="{FF2B5EF4-FFF2-40B4-BE49-F238E27FC236}">
                  <a16:creationId xmlns:a16="http://schemas.microsoft.com/office/drawing/2014/main" id="{999FDBF1-98ED-D966-CB7A-4877F3527903}"/>
                </a:ext>
              </a:extLst>
            </p:cNvPr>
            <p:cNvSpPr/>
            <p:nvPr/>
          </p:nvSpPr>
          <p:spPr>
            <a:xfrm rot="5400000">
              <a:off x="2976409" y="4843882"/>
              <a:ext cx="179915" cy="130387"/>
            </a:xfrm>
            <a:prstGeom prst="leftRightArrow">
              <a:avLst/>
            </a:prstGeom>
            <a:solidFill>
              <a:srgbClr val="6493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58" name="Arrow: Left-Right 29">
              <a:extLst>
                <a:ext uri="{FF2B5EF4-FFF2-40B4-BE49-F238E27FC236}">
                  <a16:creationId xmlns:a16="http://schemas.microsoft.com/office/drawing/2014/main" id="{FF6D1872-F2A9-AE13-269F-936C925F9102}"/>
                </a:ext>
              </a:extLst>
            </p:cNvPr>
            <p:cNvSpPr/>
            <p:nvPr/>
          </p:nvSpPr>
          <p:spPr>
            <a:xfrm>
              <a:off x="3874166" y="1970154"/>
              <a:ext cx="219040" cy="107097"/>
            </a:xfrm>
            <a:prstGeom prst="leftRightArrow">
              <a:avLst/>
            </a:prstGeom>
            <a:solidFill>
              <a:srgbClr val="6493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EF5B74B-34F6-3319-431B-0F20BB44D880}"/>
                </a:ext>
              </a:extLst>
            </p:cNvPr>
            <p:cNvSpPr txBox="1"/>
            <p:nvPr/>
          </p:nvSpPr>
          <p:spPr>
            <a:xfrm>
              <a:off x="2442069" y="3682674"/>
              <a:ext cx="12942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400" b="1" dirty="0">
                  <a:latin typeface="Biome Light" panose="020B0303030204020804" pitchFamily="34" charset="0"/>
                  <a:cs typeface="Biome Light" panose="020B0303030204020804" pitchFamily="34" charset="0"/>
                </a:rPr>
                <a:t>Propagation</a:t>
              </a: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D704A93-A8C3-2EF8-8CBF-8BE094D18136}"/>
                </a:ext>
              </a:extLst>
            </p:cNvPr>
            <p:cNvGrpSpPr/>
            <p:nvPr/>
          </p:nvGrpSpPr>
          <p:grpSpPr>
            <a:xfrm>
              <a:off x="5457221" y="1657872"/>
              <a:ext cx="2125864" cy="935648"/>
              <a:chOff x="2991714" y="5866508"/>
              <a:chExt cx="1530756" cy="935648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E8565236-9F1B-2A4D-E013-479A807A805D}"/>
                  </a:ext>
                </a:extLst>
              </p:cNvPr>
              <p:cNvGrpSpPr/>
              <p:nvPr/>
            </p:nvGrpSpPr>
            <p:grpSpPr>
              <a:xfrm>
                <a:off x="2991714" y="5866508"/>
                <a:ext cx="1529840" cy="935648"/>
                <a:chOff x="2991714" y="5866508"/>
                <a:chExt cx="1529840" cy="935648"/>
              </a:xfrm>
            </p:grpSpPr>
            <p:pic>
              <p:nvPicPr>
                <p:cNvPr id="63" name="Picture 2" descr="Fig. 2">
                  <a:extLst>
                    <a:ext uri="{FF2B5EF4-FFF2-40B4-BE49-F238E27FC236}">
                      <a16:creationId xmlns:a16="http://schemas.microsoft.com/office/drawing/2014/main" id="{47AD57B1-D62A-F569-9D8C-414AEBB577A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" t="10103" r="80126" b="52598"/>
                <a:stretch/>
              </p:blipFill>
              <p:spPr bwMode="auto">
                <a:xfrm>
                  <a:off x="2991714" y="5866508"/>
                  <a:ext cx="1529840" cy="93564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4B330CBD-2000-20ED-C6CA-D3BDC90662B9}"/>
                    </a:ext>
                  </a:extLst>
                </p:cNvPr>
                <p:cNvSpPr/>
                <p:nvPr/>
              </p:nvSpPr>
              <p:spPr>
                <a:xfrm>
                  <a:off x="3012533" y="6185320"/>
                  <a:ext cx="160020" cy="708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hu-HU" dirty="0"/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7CD7C819-7B72-A226-5169-4BCB8C3CACC4}"/>
                    </a:ext>
                  </a:extLst>
                </p:cNvPr>
                <p:cNvSpPr/>
                <p:nvPr/>
              </p:nvSpPr>
              <p:spPr>
                <a:xfrm rot="20954359">
                  <a:off x="3276946" y="5938222"/>
                  <a:ext cx="217222" cy="708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hu-HU" dirty="0"/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B95A4F62-17F8-BD22-BE4B-C379DA43CBE0}"/>
                    </a:ext>
                  </a:extLst>
                </p:cNvPr>
                <p:cNvSpPr/>
                <p:nvPr/>
              </p:nvSpPr>
              <p:spPr>
                <a:xfrm rot="20746213">
                  <a:off x="3358834" y="6102038"/>
                  <a:ext cx="217222" cy="708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hu-HU" dirty="0"/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ACE53C65-9708-C5A0-43FA-B3104FD9FD1A}"/>
                    </a:ext>
                  </a:extLst>
                </p:cNvPr>
                <p:cNvSpPr/>
                <p:nvPr/>
              </p:nvSpPr>
              <p:spPr>
                <a:xfrm>
                  <a:off x="4059472" y="5958709"/>
                  <a:ext cx="462082" cy="708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hu-HU" dirty="0"/>
                </a:p>
              </p:txBody>
            </p:sp>
          </p:grp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694C886-B125-0E7A-DBCC-1607487B07E4}"/>
                  </a:ext>
                </a:extLst>
              </p:cNvPr>
              <p:cNvSpPr/>
              <p:nvPr/>
            </p:nvSpPr>
            <p:spPr>
              <a:xfrm>
                <a:off x="4458942" y="6043368"/>
                <a:ext cx="63528" cy="28390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</p:grpSp>
      </p:grpSp>
      <p:sp>
        <p:nvSpPr>
          <p:cNvPr id="78" name="Szövegdoboz 2">
            <a:extLst>
              <a:ext uri="{FF2B5EF4-FFF2-40B4-BE49-F238E27FC236}">
                <a16:creationId xmlns:a16="http://schemas.microsoft.com/office/drawing/2014/main" id="{86B1AED4-B88A-00B3-241B-B03728410BAC}"/>
              </a:ext>
            </a:extLst>
          </p:cNvPr>
          <p:cNvSpPr txBox="1"/>
          <p:nvPr/>
        </p:nvSpPr>
        <p:spPr>
          <a:xfrm>
            <a:off x="6096000" y="30813"/>
            <a:ext cx="6700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44193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2pPr>
            <a:lvl3pPr marL="883859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3pPr>
            <a:lvl4pPr marL="1325789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4pPr>
            <a:lvl5pPr marL="1767718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5pPr>
            <a:lvl6pPr marL="2209648" algn="l" defTabSz="441930" rtl="0" eaLnBrk="1" latinLnBrk="0" hangingPunct="1">
              <a:defRPr sz="23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6pPr>
            <a:lvl7pPr marL="2651577" algn="l" defTabSz="441930" rtl="0" eaLnBrk="1" latinLnBrk="0" hangingPunct="1">
              <a:defRPr sz="23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7pPr>
            <a:lvl8pPr marL="3093507" algn="l" defTabSz="441930" rtl="0" eaLnBrk="1" latinLnBrk="0" hangingPunct="1">
              <a:defRPr sz="23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8pPr>
            <a:lvl9pPr marL="3535436" algn="l" defTabSz="441930" rtl="0" eaLnBrk="1" latinLnBrk="0" hangingPunct="1">
              <a:defRPr sz="23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9pPr>
          </a:lstStyle>
          <a:p>
            <a:r>
              <a:rPr lang="hu-HU" sz="3200" dirty="0">
                <a:solidFill>
                  <a:srgbClr val="E94E1B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Connecting </a:t>
            </a:r>
            <a:r>
              <a:rPr lang="hu-HU" sz="3200" i="1" dirty="0">
                <a:solidFill>
                  <a:srgbClr val="E94E1B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micro </a:t>
            </a:r>
            <a:r>
              <a:rPr lang="hu-HU" sz="3200" dirty="0">
                <a:solidFill>
                  <a:srgbClr val="E94E1B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and</a:t>
            </a:r>
            <a:r>
              <a:rPr lang="hu-HU" sz="3200" i="1" dirty="0">
                <a:solidFill>
                  <a:srgbClr val="E94E1B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macro</a:t>
            </a:r>
            <a:endParaRPr lang="hu-HU" sz="1200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89B88C9-5CF4-8BEC-7BE8-3F960BF610BE}"/>
              </a:ext>
            </a:extLst>
          </p:cNvPr>
          <p:cNvSpPr txBox="1"/>
          <p:nvPr/>
        </p:nvSpPr>
        <p:spPr>
          <a:xfrm>
            <a:off x="8066075" y="758663"/>
            <a:ext cx="3853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Biome Light" panose="020B0303030204020804" pitchFamily="34" charset="0"/>
                <a:cs typeface="Biome Light" panose="020B0303030204020804" pitchFamily="34" charset="0"/>
              </a:rPr>
              <a:t>In-silico Neutron </a:t>
            </a:r>
            <a:r>
              <a:rPr lang="hu-HU" sz="1200" b="1" dirty="0">
                <a:latin typeface="Biome Light" panose="020B0303030204020804" pitchFamily="34" charset="0"/>
                <a:cs typeface="Biome Light" panose="020B0303030204020804" pitchFamily="34" charset="0"/>
              </a:rPr>
              <a:t>Diffraction</a:t>
            </a:r>
            <a:r>
              <a:rPr lang="en-US" sz="1200" b="1" dirty="0">
                <a:latin typeface="Biome Light" panose="020B0303030204020804" pitchFamily="34" charset="0"/>
                <a:cs typeface="Biome Light" panose="020B0303030204020804" pitchFamily="34" charset="0"/>
              </a:rPr>
              <a:t>: precise tool for exact</a:t>
            </a:r>
            <a:r>
              <a:rPr lang="hu-HU" sz="1200" b="1" dirty="0">
                <a:latin typeface="Biome Light" panose="020B0303030204020804" pitchFamily="34" charset="0"/>
                <a:cs typeface="Biome Light" panose="020B0303030204020804" pitchFamily="34" charset="0"/>
              </a:rPr>
              <a:t> </a:t>
            </a:r>
            <a:r>
              <a:rPr lang="en-US" sz="1200" b="1" dirty="0">
                <a:latin typeface="Biome Light" panose="020B0303030204020804" pitchFamily="34" charset="0"/>
                <a:cs typeface="Biome Light" panose="020B0303030204020804" pitchFamily="34" charset="0"/>
              </a:rPr>
              <a:t>structural analysis and defect detection</a:t>
            </a:r>
            <a:br>
              <a:rPr lang="hu-HU" sz="1200" b="1" dirty="0">
                <a:latin typeface="Biome Light" panose="020B0303030204020804" pitchFamily="34" charset="0"/>
                <a:cs typeface="Biome Light" panose="020B0303030204020804" pitchFamily="34" charset="0"/>
              </a:rPr>
            </a:br>
            <a:r>
              <a:rPr lang="hu-HU" sz="1200" i="1" dirty="0">
                <a:latin typeface="Biome Light" panose="020B0303030204020804" pitchFamily="34" charset="0"/>
                <a:cs typeface="Biome Light" panose="020B0303030204020804" pitchFamily="34" charset="0"/>
              </a:rPr>
              <a:t>(PaNOSC use case no. 18)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2F0B423D-B408-29DB-23B0-8BA4122D3F7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46" y="1478343"/>
            <a:ext cx="842008" cy="490528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DEC7020E-1CE6-AABB-769B-70400E9637B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840" t="4090" r="17131" b="16372"/>
          <a:stretch/>
        </p:blipFill>
        <p:spPr>
          <a:xfrm>
            <a:off x="10928032" y="5207067"/>
            <a:ext cx="936391" cy="754579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98978CA4-6625-DB6F-C23A-F7AD2470E2E6}"/>
              </a:ext>
            </a:extLst>
          </p:cNvPr>
          <p:cNvGrpSpPr/>
          <p:nvPr/>
        </p:nvGrpSpPr>
        <p:grpSpPr>
          <a:xfrm>
            <a:off x="32939" y="5650455"/>
            <a:ext cx="3588216" cy="415468"/>
            <a:chOff x="219191" y="6154166"/>
            <a:chExt cx="3588216" cy="415468"/>
          </a:xfrm>
        </p:grpSpPr>
        <p:sp>
          <p:nvSpPr>
            <p:cNvPr id="83" name="Google Shape;183;p17">
              <a:extLst>
                <a:ext uri="{FF2B5EF4-FFF2-40B4-BE49-F238E27FC236}">
                  <a16:creationId xmlns:a16="http://schemas.microsoft.com/office/drawing/2014/main" id="{EAE8EB8C-9FBB-1C22-5A39-B4F3CBC99A32}"/>
                </a:ext>
              </a:extLst>
            </p:cNvPr>
            <p:cNvSpPr txBox="1"/>
            <p:nvPr/>
          </p:nvSpPr>
          <p:spPr>
            <a:xfrm>
              <a:off x="219191" y="6154166"/>
              <a:ext cx="1913343" cy="415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500" b="1" dirty="0" err="1">
                  <a:latin typeface="Cambria" panose="02040503050406030204" pitchFamily="18" charset="0"/>
                  <a:ea typeface="Cambria" panose="02040503050406030204" pitchFamily="18" charset="0"/>
                </a:rPr>
                <a:t>Images</a:t>
              </a:r>
              <a:r>
                <a:rPr lang="hu-HU" sz="500" b="1" dirty="0">
                  <a:latin typeface="Cambria" panose="02040503050406030204" pitchFamily="18" charset="0"/>
                  <a:ea typeface="Cambria" panose="02040503050406030204" pitchFamily="18" charset="0"/>
                </a:rPr>
                <a:t>:</a:t>
              </a: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dirty="0" err="1">
                  <a:latin typeface="Cambria" panose="02040503050406030204" pitchFamily="18" charset="0"/>
                  <a:ea typeface="Cambria" panose="02040503050406030204" pitchFamily="18" charset="0"/>
                </a:rPr>
                <a:t>Neutze</a:t>
              </a:r>
              <a:r>
                <a:rPr lang="en-GB" sz="500" dirty="0">
                  <a:latin typeface="Cambria" panose="02040503050406030204" pitchFamily="18" charset="0"/>
                  <a:ea typeface="Cambria" panose="02040503050406030204" pitchFamily="18" charset="0"/>
                </a:rPr>
                <a:t>, R.</a:t>
              </a:r>
              <a:r>
                <a:rPr lang="hu-HU" sz="500" dirty="0">
                  <a:latin typeface="Cambria" panose="02040503050406030204" pitchFamily="18" charset="0"/>
                  <a:ea typeface="Cambria" panose="02040503050406030204" pitchFamily="18" charset="0"/>
                </a:rPr>
                <a:t> et. al., </a:t>
              </a:r>
              <a:r>
                <a:rPr lang="en-GB" sz="500" dirty="0">
                  <a:latin typeface="Cambria" panose="02040503050406030204" pitchFamily="18" charset="0"/>
                  <a:ea typeface="Cambria" panose="02040503050406030204" pitchFamily="18" charset="0"/>
                </a:rPr>
                <a:t>Nature 406, 752–757 (2000).</a:t>
              </a:r>
              <a:endParaRPr sz="5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dirty="0" err="1">
                  <a:latin typeface="Cambria" panose="02040503050406030204" pitchFamily="18" charset="0"/>
                  <a:ea typeface="Cambria" panose="02040503050406030204" pitchFamily="18" charset="0"/>
                </a:rPr>
                <a:t>Ekeberg</a:t>
              </a:r>
              <a:r>
                <a:rPr lang="en-GB" sz="500" dirty="0">
                  <a:latin typeface="Cambria" panose="02040503050406030204" pitchFamily="18" charset="0"/>
                  <a:ea typeface="Cambria" panose="02040503050406030204" pitchFamily="18" charset="0"/>
                </a:rPr>
                <a:t>, T. et al.  Physical review letters 114, 098102 (2015).</a:t>
              </a:r>
              <a:endParaRPr sz="5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CB57057-6F29-C3A5-9DDC-B7D3E02FE928}"/>
                </a:ext>
              </a:extLst>
            </p:cNvPr>
            <p:cNvSpPr txBox="1"/>
            <p:nvPr/>
          </p:nvSpPr>
          <p:spPr>
            <a:xfrm>
              <a:off x="2008689" y="6206015"/>
              <a:ext cx="1798718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dirty="0">
                  <a:latin typeface="Cambria" panose="02040503050406030204" pitchFamily="18" charset="0"/>
                  <a:ea typeface="Cambria" panose="02040503050406030204" pitchFamily="18" charset="0"/>
                </a:rPr>
                <a:t>Yoon, C. H. et al. Scientific Reports 6, 24791 (2016).</a:t>
              </a: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dirty="0" err="1">
                  <a:latin typeface="Cambria" panose="02040503050406030204" pitchFamily="18" charset="0"/>
                  <a:ea typeface="Cambria" panose="02040503050406030204" pitchFamily="18" charset="0"/>
                </a:rPr>
                <a:t>Fortmann</a:t>
              </a:r>
              <a:r>
                <a:rPr lang="en-GB" sz="500" dirty="0">
                  <a:latin typeface="Cambria" panose="02040503050406030204" pitchFamily="18" charset="0"/>
                  <a:ea typeface="Cambria" panose="02040503050406030204" pitchFamily="18" charset="0"/>
                </a:rPr>
                <a:t>-Grote, C. et al. </a:t>
              </a:r>
              <a:r>
                <a:rPr lang="en-GB" sz="500" dirty="0" err="1">
                  <a:latin typeface="Cambria" panose="02040503050406030204" pitchFamily="18" charset="0"/>
                  <a:ea typeface="Cambria" panose="02040503050406030204" pitchFamily="18" charset="0"/>
                </a:rPr>
                <a:t>IUCrJ</a:t>
              </a:r>
              <a:r>
                <a:rPr lang="en-GB" sz="500" dirty="0">
                  <a:latin typeface="Cambria" panose="02040503050406030204" pitchFamily="18" charset="0"/>
                  <a:ea typeface="Cambria" panose="02040503050406030204" pitchFamily="18" charset="0"/>
                </a:rPr>
                <a:t> 4, 560–568 (2017).</a:t>
              </a:r>
            </a:p>
            <a:p>
              <a:r>
                <a:rPr lang="en-GB" sz="500" dirty="0">
                  <a:latin typeface="Cambria" panose="02040503050406030204" pitchFamily="18" charset="0"/>
                  <a:ea typeface="Cambria" panose="02040503050406030204" pitchFamily="18" charset="0"/>
                </a:rPr>
                <a:t>Li, J., Lu, J., Chew, A. et al., Nat </a:t>
              </a:r>
              <a:r>
                <a:rPr lang="en-GB" sz="500" dirty="0" err="1">
                  <a:latin typeface="Cambria" panose="02040503050406030204" pitchFamily="18" charset="0"/>
                  <a:ea typeface="Cambria" panose="02040503050406030204" pitchFamily="18" charset="0"/>
                </a:rPr>
                <a:t>Commun</a:t>
              </a:r>
              <a:r>
                <a:rPr lang="en-GB" sz="500" dirty="0">
                  <a:latin typeface="Cambria" panose="02040503050406030204" pitchFamily="18" charset="0"/>
                  <a:ea typeface="Cambria" panose="02040503050406030204" pitchFamily="18" charset="0"/>
                </a:rPr>
                <a:t> 11, 2748 (2020).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2E74BCC-16CB-FFB1-E28A-BA5044AF38FB}"/>
              </a:ext>
            </a:extLst>
          </p:cNvPr>
          <p:cNvGrpSpPr/>
          <p:nvPr/>
        </p:nvGrpSpPr>
        <p:grpSpPr>
          <a:xfrm flipV="1">
            <a:off x="4030327" y="2096987"/>
            <a:ext cx="416119" cy="403053"/>
            <a:chOff x="4460681" y="5126663"/>
            <a:chExt cx="416119" cy="403053"/>
          </a:xfrm>
        </p:grpSpPr>
        <p:sp>
          <p:nvSpPr>
            <p:cNvPr id="86" name="Block Arc 85">
              <a:extLst>
                <a:ext uri="{FF2B5EF4-FFF2-40B4-BE49-F238E27FC236}">
                  <a16:creationId xmlns:a16="http://schemas.microsoft.com/office/drawing/2014/main" id="{8BE5CA97-41EF-4786-D3DB-0467C59BE53C}"/>
                </a:ext>
              </a:extLst>
            </p:cNvPr>
            <p:cNvSpPr/>
            <p:nvPr/>
          </p:nvSpPr>
          <p:spPr>
            <a:xfrm rot="5400000">
              <a:off x="4444390" y="5156142"/>
              <a:ext cx="389865" cy="357284"/>
            </a:xfrm>
            <a:prstGeom prst="blockArc">
              <a:avLst>
                <a:gd name="adj1" fmla="val 16144942"/>
                <a:gd name="adj2" fmla="val 160396"/>
                <a:gd name="adj3" fmla="val 31758"/>
              </a:avLst>
            </a:prstGeom>
            <a:solidFill>
              <a:srgbClr val="F05D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>
                <a:latin typeface="Posterama" panose="020B0502040204020203" pitchFamily="34" charset="0"/>
                <a:cs typeface="Posterama" panose="020B0502040204020203" pitchFamily="34" charset="0"/>
              </a:endParaRPr>
            </a:p>
          </p:txBody>
        </p:sp>
        <p:sp>
          <p:nvSpPr>
            <p:cNvPr id="87" name="Google Shape;180;p17">
              <a:extLst>
                <a:ext uri="{FF2B5EF4-FFF2-40B4-BE49-F238E27FC236}">
                  <a16:creationId xmlns:a16="http://schemas.microsoft.com/office/drawing/2014/main" id="{2B8940CB-7B9A-792E-692E-8B3448CDC690}"/>
                </a:ext>
              </a:extLst>
            </p:cNvPr>
            <p:cNvSpPr/>
            <p:nvPr/>
          </p:nvSpPr>
          <p:spPr>
            <a:xfrm rot="16200000">
              <a:off x="4655993" y="5117839"/>
              <a:ext cx="211983" cy="229631"/>
            </a:xfrm>
            <a:prstGeom prst="rightArrow">
              <a:avLst>
                <a:gd name="adj1" fmla="val 48708"/>
                <a:gd name="adj2" fmla="val 50000"/>
              </a:avLst>
            </a:prstGeom>
            <a:solidFill>
              <a:srgbClr val="EF5D27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latin typeface="Posterama" panose="020B0502040204020203" pitchFamily="34" charset="0"/>
                <a:cs typeface="Posterama" panose="020B0502040204020203" pitchFamily="34" charset="0"/>
              </a:endParaRPr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55D859F0-D28A-5081-4D8F-98DF91DC25BC}"/>
              </a:ext>
            </a:extLst>
          </p:cNvPr>
          <p:cNvSpPr txBox="1"/>
          <p:nvPr/>
        </p:nvSpPr>
        <p:spPr>
          <a:xfrm>
            <a:off x="3962976" y="5790601"/>
            <a:ext cx="22488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800" dirty="0">
                <a:solidFill>
                  <a:srgbClr val="FF000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https://www.panosc.eu/all-use-cases/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0EBC77DA-2118-D9A4-3877-8823A7F859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9536" y="1518342"/>
            <a:ext cx="945572" cy="945572"/>
          </a:xfrm>
          <a:prstGeom prst="rect">
            <a:avLst/>
          </a:prstGeom>
          <a:ln w="12700">
            <a:solidFill>
              <a:srgbClr val="F05D2A"/>
            </a:solidFill>
          </a:ln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4BB1344C-081F-0795-91F2-5EAC29381D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5319" y="4623251"/>
            <a:ext cx="1176428" cy="1176428"/>
          </a:xfrm>
          <a:prstGeom prst="rect">
            <a:avLst/>
          </a:prstGeom>
          <a:ln w="12700">
            <a:solidFill>
              <a:srgbClr val="F05D2A"/>
            </a:solidFill>
          </a:ln>
        </p:spPr>
      </p:pic>
      <p:pic>
        <p:nvPicPr>
          <p:cNvPr id="91" name="Google Shape;89;p12">
            <a:extLst>
              <a:ext uri="{FF2B5EF4-FFF2-40B4-BE49-F238E27FC236}">
                <a16:creationId xmlns:a16="http://schemas.microsoft.com/office/drawing/2014/main" id="{5675F83A-1C68-88A1-22CA-13965BD0A71F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147458" y="545436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115;p12">
            <a:extLst>
              <a:ext uri="{FF2B5EF4-FFF2-40B4-BE49-F238E27FC236}">
                <a16:creationId xmlns:a16="http://schemas.microsoft.com/office/drawing/2014/main" id="{6DC37098-2FA8-95E7-301A-395150C6D100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704237" y="5450824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118;p12">
            <a:extLst>
              <a:ext uri="{FF2B5EF4-FFF2-40B4-BE49-F238E27FC236}">
                <a16:creationId xmlns:a16="http://schemas.microsoft.com/office/drawing/2014/main" id="{5F2974EF-7E93-85A2-522C-5D65216B2CF1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197847" y="5458639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114;p12">
            <a:extLst>
              <a:ext uri="{FF2B5EF4-FFF2-40B4-BE49-F238E27FC236}">
                <a16:creationId xmlns:a16="http://schemas.microsoft.com/office/drawing/2014/main" id="{EFB71E1D-23EB-CAB4-CFA7-1C649375E9B9}"/>
              </a:ext>
            </a:extLst>
          </p:cNvPr>
          <p:cNvSpPr txBox="1"/>
          <p:nvPr/>
        </p:nvSpPr>
        <p:spPr>
          <a:xfrm>
            <a:off x="6357533" y="5251097"/>
            <a:ext cx="990000" cy="180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e-infrastructure</a:t>
            </a:r>
            <a:endParaRPr sz="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180;p17">
            <a:extLst>
              <a:ext uri="{FF2B5EF4-FFF2-40B4-BE49-F238E27FC236}">
                <a16:creationId xmlns:a16="http://schemas.microsoft.com/office/drawing/2014/main" id="{E576A39C-1D7E-2D1D-7EAB-7E94227E6D9C}"/>
              </a:ext>
            </a:extLst>
          </p:cNvPr>
          <p:cNvSpPr/>
          <p:nvPr/>
        </p:nvSpPr>
        <p:spPr>
          <a:xfrm rot="16200000">
            <a:off x="6899820" y="5008558"/>
            <a:ext cx="277436" cy="24579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F5D27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1184706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title"/>
          </p:nvPr>
        </p:nvSpPr>
        <p:spPr>
          <a:xfrm>
            <a:off x="3018800" y="425884"/>
            <a:ext cx="8449706" cy="1202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1B50"/>
              </a:buClr>
              <a:buSzPct val="111111"/>
              <a:buFont typeface="Calibri"/>
              <a:buNone/>
            </a:pPr>
            <a:r>
              <a:rPr lang="en-GB"/>
              <a:t>ExPaNDS use case: THZ spectroscopy analysis workflow walkthrough</a:t>
            </a:r>
            <a:endParaRPr/>
          </a:p>
        </p:txBody>
      </p:sp>
      <p:sp>
        <p:nvSpPr>
          <p:cNvPr id="62" name="Google Shape;62;p12"/>
          <p:cNvSpPr/>
          <p:nvPr/>
        </p:nvSpPr>
        <p:spPr>
          <a:xfrm>
            <a:off x="234137" y="2679089"/>
            <a:ext cx="5945100" cy="1656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2"/>
          <p:cNvSpPr/>
          <p:nvPr/>
        </p:nvSpPr>
        <p:spPr>
          <a:xfrm>
            <a:off x="246787" y="4391876"/>
            <a:ext cx="8806162" cy="1656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2"/>
          <p:cNvSpPr/>
          <p:nvPr/>
        </p:nvSpPr>
        <p:spPr>
          <a:xfrm>
            <a:off x="8161137" y="4704714"/>
            <a:ext cx="570000" cy="125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2"/>
          <p:cNvSpPr/>
          <p:nvPr/>
        </p:nvSpPr>
        <p:spPr>
          <a:xfrm>
            <a:off x="1702112" y="4685426"/>
            <a:ext cx="2167500" cy="127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2"/>
          <p:cNvSpPr/>
          <p:nvPr/>
        </p:nvSpPr>
        <p:spPr>
          <a:xfrm>
            <a:off x="186137" y="973801"/>
            <a:ext cx="2501400" cy="1656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" name="Google Shape;67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637" y="1557901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2"/>
          <p:cNvSpPr/>
          <p:nvPr/>
        </p:nvSpPr>
        <p:spPr>
          <a:xfrm>
            <a:off x="1025837" y="1726501"/>
            <a:ext cx="489600" cy="12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2"/>
          <p:cNvSpPr txBox="1"/>
          <p:nvPr/>
        </p:nvSpPr>
        <p:spPr>
          <a:xfrm>
            <a:off x="1559387" y="1253301"/>
            <a:ext cx="810000" cy="180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PaN training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2"/>
          <p:cNvSpPr txBox="1"/>
          <p:nvPr/>
        </p:nvSpPr>
        <p:spPr>
          <a:xfrm>
            <a:off x="3102737" y="3281051"/>
            <a:ext cx="20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" name="Google Shape;71;p12"/>
          <p:cNvGrpSpPr/>
          <p:nvPr/>
        </p:nvGrpSpPr>
        <p:grpSpPr>
          <a:xfrm>
            <a:off x="331037" y="1054601"/>
            <a:ext cx="237600" cy="307800"/>
            <a:chOff x="1098875" y="2625150"/>
            <a:chExt cx="237600" cy="307800"/>
          </a:xfrm>
        </p:grpSpPr>
        <p:sp>
          <p:nvSpPr>
            <p:cNvPr id="72" name="Google Shape;72;p12"/>
            <p:cNvSpPr/>
            <p:nvPr/>
          </p:nvSpPr>
          <p:spPr>
            <a:xfrm>
              <a:off x="1098875" y="2652900"/>
              <a:ext cx="237600" cy="252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2"/>
            <p:cNvSpPr txBox="1"/>
            <p:nvPr/>
          </p:nvSpPr>
          <p:spPr>
            <a:xfrm>
              <a:off x="1098875" y="2625150"/>
              <a:ext cx="237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GB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4" name="Google Shape;74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16737" y="1557901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2"/>
          <p:cNvSpPr/>
          <p:nvPr/>
        </p:nvSpPr>
        <p:spPr>
          <a:xfrm>
            <a:off x="1086487" y="3458801"/>
            <a:ext cx="489600" cy="12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2"/>
          <p:cNvSpPr/>
          <p:nvPr/>
        </p:nvSpPr>
        <p:spPr>
          <a:xfrm>
            <a:off x="4102975" y="5144576"/>
            <a:ext cx="489600" cy="12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287" y="3290214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2"/>
          <p:cNvSpPr/>
          <p:nvPr/>
        </p:nvSpPr>
        <p:spPr>
          <a:xfrm>
            <a:off x="4298337" y="3458801"/>
            <a:ext cx="489600" cy="12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2"/>
          <p:cNvSpPr/>
          <p:nvPr/>
        </p:nvSpPr>
        <p:spPr>
          <a:xfrm>
            <a:off x="1086487" y="5144576"/>
            <a:ext cx="489600" cy="12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287" y="4975976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2"/>
          <p:cNvSpPr/>
          <p:nvPr/>
        </p:nvSpPr>
        <p:spPr>
          <a:xfrm>
            <a:off x="1616987" y="3014470"/>
            <a:ext cx="2510925" cy="118225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2"/>
          <p:cNvSpPr/>
          <p:nvPr/>
        </p:nvSpPr>
        <p:spPr>
          <a:xfrm rot="-4056">
            <a:off x="1858493" y="3176382"/>
            <a:ext cx="508500" cy="12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99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35175" y="3000051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2"/>
          <p:cNvSpPr txBox="1"/>
          <p:nvPr/>
        </p:nvSpPr>
        <p:spPr>
          <a:xfrm>
            <a:off x="3018800" y="3055801"/>
            <a:ext cx="1020300" cy="3078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Analysis workflow service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2"/>
          <p:cNvSpPr txBox="1"/>
          <p:nvPr/>
        </p:nvSpPr>
        <p:spPr>
          <a:xfrm>
            <a:off x="3143000" y="3637426"/>
            <a:ext cx="771900" cy="3060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Jupyter Notebook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34375" y="3561826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2"/>
          <p:cNvSpPr/>
          <p:nvPr/>
        </p:nvSpPr>
        <p:spPr>
          <a:xfrm>
            <a:off x="1855250" y="3727576"/>
            <a:ext cx="519000" cy="125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2"/>
          <p:cNvSpPr txBox="1"/>
          <p:nvPr/>
        </p:nvSpPr>
        <p:spPr>
          <a:xfrm>
            <a:off x="5047775" y="4445189"/>
            <a:ext cx="1080000" cy="1986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HZDR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211162" y="4692714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2"/>
          <p:cNvSpPr/>
          <p:nvPr/>
        </p:nvSpPr>
        <p:spPr>
          <a:xfrm>
            <a:off x="5070787" y="3107301"/>
            <a:ext cx="570000" cy="85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27187" y="3477551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27187" y="3086951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 txBox="1"/>
          <p:nvPr/>
        </p:nvSpPr>
        <p:spPr>
          <a:xfrm>
            <a:off x="2285020" y="2715457"/>
            <a:ext cx="1260000" cy="180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EOSC marketplace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906775" y="4686851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/>
          <p:nvPr/>
        </p:nvSpPr>
        <p:spPr>
          <a:xfrm>
            <a:off x="4882274" y="4682201"/>
            <a:ext cx="1446087" cy="1192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71237" y="4975601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/>
          <p:nvPr/>
        </p:nvSpPr>
        <p:spPr>
          <a:xfrm>
            <a:off x="5355512" y="5141339"/>
            <a:ext cx="519000" cy="125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874075" y="4975601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/>
          <p:nvPr/>
        </p:nvSpPr>
        <p:spPr>
          <a:xfrm>
            <a:off x="4747025" y="2715439"/>
            <a:ext cx="1080000" cy="180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e-infrastructure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" name="Google Shape;100;p12"/>
          <p:cNvGrpSpPr/>
          <p:nvPr/>
        </p:nvGrpSpPr>
        <p:grpSpPr>
          <a:xfrm>
            <a:off x="391687" y="2749326"/>
            <a:ext cx="237600" cy="307800"/>
            <a:chOff x="1180150" y="2112900"/>
            <a:chExt cx="237600" cy="307800"/>
          </a:xfrm>
        </p:grpSpPr>
        <p:sp>
          <p:nvSpPr>
            <p:cNvPr id="101" name="Google Shape;101;p12"/>
            <p:cNvSpPr/>
            <p:nvPr/>
          </p:nvSpPr>
          <p:spPr>
            <a:xfrm>
              <a:off x="1180150" y="2140650"/>
              <a:ext cx="237600" cy="252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2"/>
            <p:cNvSpPr txBox="1"/>
            <p:nvPr/>
          </p:nvSpPr>
          <p:spPr>
            <a:xfrm>
              <a:off x="1180150" y="2112900"/>
              <a:ext cx="237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GB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" name="Google Shape;103;p12"/>
          <p:cNvGrpSpPr/>
          <p:nvPr/>
        </p:nvGrpSpPr>
        <p:grpSpPr>
          <a:xfrm>
            <a:off x="391675" y="4480126"/>
            <a:ext cx="237600" cy="307800"/>
            <a:chOff x="1098875" y="2625150"/>
            <a:chExt cx="237600" cy="307800"/>
          </a:xfrm>
        </p:grpSpPr>
        <p:sp>
          <p:nvSpPr>
            <p:cNvPr id="104" name="Google Shape;104;p12"/>
            <p:cNvSpPr/>
            <p:nvPr/>
          </p:nvSpPr>
          <p:spPr>
            <a:xfrm>
              <a:off x="1098875" y="2652900"/>
              <a:ext cx="237600" cy="252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2"/>
            <p:cNvSpPr txBox="1"/>
            <p:nvPr/>
          </p:nvSpPr>
          <p:spPr>
            <a:xfrm>
              <a:off x="1098875" y="2625150"/>
              <a:ext cx="237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GB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" name="Google Shape;106;p12"/>
          <p:cNvSpPr txBox="1"/>
          <p:nvPr/>
        </p:nvSpPr>
        <p:spPr>
          <a:xfrm>
            <a:off x="2267225" y="4448414"/>
            <a:ext cx="1080000" cy="1998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EOSC marketplace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1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496287" y="4686851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473237" y="5290001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2"/>
          <p:cNvSpPr/>
          <p:nvPr/>
        </p:nvSpPr>
        <p:spPr>
          <a:xfrm rot="-4056">
            <a:off x="1858493" y="4832419"/>
            <a:ext cx="508500" cy="12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99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2"/>
          <p:cNvSpPr txBox="1"/>
          <p:nvPr/>
        </p:nvSpPr>
        <p:spPr>
          <a:xfrm>
            <a:off x="2990525" y="4761539"/>
            <a:ext cx="770400" cy="3078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HZDR repository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2"/>
          <p:cNvSpPr txBox="1"/>
          <p:nvPr/>
        </p:nvSpPr>
        <p:spPr>
          <a:xfrm>
            <a:off x="2980437" y="5365601"/>
            <a:ext cx="780488" cy="3060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transfer service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2"/>
          <p:cNvSpPr/>
          <p:nvPr/>
        </p:nvSpPr>
        <p:spPr>
          <a:xfrm>
            <a:off x="1853237" y="5455751"/>
            <a:ext cx="519000" cy="125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2"/>
          <p:cNvSpPr/>
          <p:nvPr/>
        </p:nvSpPr>
        <p:spPr>
          <a:xfrm>
            <a:off x="6876192" y="5144201"/>
            <a:ext cx="518400" cy="12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2"/>
          <p:cNvSpPr txBox="1"/>
          <p:nvPr/>
        </p:nvSpPr>
        <p:spPr>
          <a:xfrm>
            <a:off x="7915400" y="4458314"/>
            <a:ext cx="990000" cy="180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e-infrastructure</a:t>
            </a:r>
            <a:endParaRPr sz="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17537" y="5074964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2"/>
          <p:cNvSpPr txBox="1"/>
          <p:nvPr/>
        </p:nvSpPr>
        <p:spPr>
          <a:xfrm>
            <a:off x="6550375" y="4448426"/>
            <a:ext cx="1170000" cy="180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transfer service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1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269658" y="3225551"/>
            <a:ext cx="501818" cy="1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17537" y="5498014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2"/>
          <p:cNvSpPr txBox="1"/>
          <p:nvPr/>
        </p:nvSpPr>
        <p:spPr>
          <a:xfrm>
            <a:off x="1672512" y="3332226"/>
            <a:ext cx="834100" cy="334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Analysis workflow service query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2"/>
          <p:cNvSpPr txBox="1"/>
          <p:nvPr/>
        </p:nvSpPr>
        <p:spPr>
          <a:xfrm>
            <a:off x="1672262" y="3886001"/>
            <a:ext cx="839150" cy="270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Notebook service query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2"/>
          <p:cNvSpPr txBox="1"/>
          <p:nvPr/>
        </p:nvSpPr>
        <p:spPr>
          <a:xfrm>
            <a:off x="775637" y="2082164"/>
            <a:ext cx="990000" cy="270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THZ analysis workflow query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2"/>
          <p:cNvSpPr txBox="1"/>
          <p:nvPr/>
        </p:nvSpPr>
        <p:spPr>
          <a:xfrm>
            <a:off x="4185475" y="3618289"/>
            <a:ext cx="842662" cy="5101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Analysis workflow service GitLab information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2"/>
          <p:cNvSpPr txBox="1"/>
          <p:nvPr/>
        </p:nvSpPr>
        <p:spPr>
          <a:xfrm>
            <a:off x="1734737" y="4958719"/>
            <a:ext cx="771875" cy="34982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PaN Data catalogue query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2"/>
          <p:cNvSpPr txBox="1"/>
          <p:nvPr/>
        </p:nvSpPr>
        <p:spPr>
          <a:xfrm>
            <a:off x="1734736" y="5671364"/>
            <a:ext cx="799637" cy="270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transfer query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2"/>
          <p:cNvSpPr txBox="1"/>
          <p:nvPr/>
        </p:nvSpPr>
        <p:spPr>
          <a:xfrm>
            <a:off x="3900712" y="5351171"/>
            <a:ext cx="925163" cy="43602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catalogue location at HZDR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2"/>
          <p:cNvSpPr txBox="1"/>
          <p:nvPr/>
        </p:nvSpPr>
        <p:spPr>
          <a:xfrm>
            <a:off x="5241749" y="5428588"/>
            <a:ext cx="768225" cy="2427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set ID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2"/>
          <p:cNvSpPr txBox="1"/>
          <p:nvPr/>
        </p:nvSpPr>
        <p:spPr>
          <a:xfrm>
            <a:off x="6883387" y="5428589"/>
            <a:ext cx="584250" cy="180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set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1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643953" y="1628275"/>
            <a:ext cx="4744288" cy="2291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4;p8">
            <a:extLst>
              <a:ext uri="{FF2B5EF4-FFF2-40B4-BE49-F238E27FC236}">
                <a16:creationId xmlns:a16="http://schemas.microsoft.com/office/drawing/2014/main" id="{33BF4B63-AF10-4D12-D6A6-C6C79E356D40}"/>
              </a:ext>
            </a:extLst>
          </p:cNvPr>
          <p:cNvSpPr txBox="1">
            <a:spLocks/>
          </p:cNvSpPr>
          <p:nvPr/>
        </p:nvSpPr>
        <p:spPr>
          <a:xfrm>
            <a:off x="457200" y="1247925"/>
            <a:ext cx="10493700" cy="46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412750">
              <a:lnSpc>
                <a:spcPct val="100000"/>
              </a:lnSpc>
              <a:spcBef>
                <a:spcPts val="0"/>
              </a:spcBef>
              <a:buClr>
                <a:srgbClr val="4C4D4F"/>
              </a:buClr>
              <a:buSzPts val="2900"/>
              <a:buFont typeface="Arial"/>
              <a:buAutoNum type="arabicPeriod"/>
            </a:pPr>
            <a:r>
              <a:rPr lang="en-US" sz="2900" b="1" dirty="0">
                <a:solidFill>
                  <a:schemeClr val="bg1">
                    <a:lumMod val="75000"/>
                  </a:schemeClr>
                </a:solidFill>
              </a:rPr>
              <a:t>FAIR data policy</a:t>
            </a:r>
            <a:r>
              <a:rPr lang="en-US" sz="2900" dirty="0">
                <a:solidFill>
                  <a:schemeClr val="bg1">
                    <a:lumMod val="75000"/>
                  </a:schemeClr>
                </a:solidFill>
              </a:rPr>
              <a:t> and </a:t>
            </a:r>
            <a:r>
              <a:rPr lang="en-US" sz="2900" b="1" dirty="0">
                <a:solidFill>
                  <a:schemeClr val="bg1">
                    <a:lumMod val="75000"/>
                  </a:schemeClr>
                </a:solidFill>
              </a:rPr>
              <a:t>DMPs </a:t>
            </a:r>
          </a:p>
          <a:p>
            <a:pPr indent="-412750">
              <a:lnSpc>
                <a:spcPct val="100000"/>
              </a:lnSpc>
              <a:spcBef>
                <a:spcPts val="0"/>
              </a:spcBef>
              <a:buClr>
                <a:srgbClr val="4C4D4F"/>
              </a:buClr>
              <a:buSzPts val="2900"/>
              <a:buFont typeface="Arial"/>
              <a:buAutoNum type="arabicPeriod"/>
            </a:pPr>
            <a:r>
              <a:rPr lang="en-US" sz="2900" b="1" dirty="0">
                <a:solidFill>
                  <a:schemeClr val="bg1">
                    <a:lumMod val="75000"/>
                  </a:schemeClr>
                </a:solidFill>
              </a:rPr>
              <a:t>FAIR assessment</a:t>
            </a:r>
            <a:r>
              <a:rPr lang="en-US" sz="2900" dirty="0">
                <a:solidFill>
                  <a:schemeClr val="bg1">
                    <a:lumMod val="75000"/>
                  </a:schemeClr>
                </a:solidFill>
              </a:rPr>
              <a:t> and common </a:t>
            </a:r>
            <a:r>
              <a:rPr lang="en-US" sz="2900" b="1" dirty="0">
                <a:solidFill>
                  <a:schemeClr val="bg1">
                    <a:lumMod val="75000"/>
                  </a:schemeClr>
                </a:solidFill>
              </a:rPr>
              <a:t>PID</a:t>
            </a:r>
            <a:r>
              <a:rPr lang="en-US" sz="2900" dirty="0">
                <a:solidFill>
                  <a:schemeClr val="bg1">
                    <a:lumMod val="75000"/>
                  </a:schemeClr>
                </a:solidFill>
              </a:rPr>
              <a:t> framework</a:t>
            </a:r>
          </a:p>
          <a:p>
            <a:pPr indent="-412750">
              <a:lnSpc>
                <a:spcPct val="100000"/>
              </a:lnSpc>
              <a:spcBef>
                <a:spcPts val="0"/>
              </a:spcBef>
              <a:buClr>
                <a:srgbClr val="4C4D4F"/>
              </a:buClr>
              <a:buSzPts val="2900"/>
              <a:buFont typeface="Arial"/>
              <a:buAutoNum type="arabicPeriod"/>
            </a:pPr>
            <a:r>
              <a:rPr lang="en-US" sz="2900" dirty="0" err="1">
                <a:solidFill>
                  <a:schemeClr val="bg1">
                    <a:lumMod val="75000"/>
                  </a:schemeClr>
                </a:solidFill>
              </a:rPr>
              <a:t>Standardised</a:t>
            </a:r>
            <a:r>
              <a:rPr lang="en-US" sz="2900" dirty="0">
                <a:solidFill>
                  <a:schemeClr val="bg1">
                    <a:lumMod val="75000"/>
                  </a:schemeClr>
                </a:solidFill>
              </a:rPr>
              <a:t> metadata (</a:t>
            </a:r>
            <a:r>
              <a:rPr lang="en-US" sz="2900" b="1" dirty="0">
                <a:solidFill>
                  <a:schemeClr val="bg1">
                    <a:lumMod val="75000"/>
                  </a:schemeClr>
                </a:solidFill>
              </a:rPr>
              <a:t>Nexus/HDF5</a:t>
            </a:r>
            <a:r>
              <a:rPr lang="en-US" sz="29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2900" dirty="0" err="1">
                <a:solidFill>
                  <a:schemeClr val="bg1">
                    <a:lumMod val="75000"/>
                  </a:schemeClr>
                </a:solidFill>
              </a:rPr>
              <a:t>PaN</a:t>
            </a:r>
            <a:r>
              <a:rPr lang="en-US" sz="2900" dirty="0">
                <a:solidFill>
                  <a:schemeClr val="bg1">
                    <a:lumMod val="75000"/>
                  </a:schemeClr>
                </a:solidFill>
              </a:rPr>
              <a:t> ontologies)</a:t>
            </a:r>
          </a:p>
          <a:p>
            <a:pPr indent="-412750">
              <a:lnSpc>
                <a:spcPct val="100000"/>
              </a:lnSpc>
              <a:spcBef>
                <a:spcPts val="0"/>
              </a:spcBef>
              <a:buClr>
                <a:srgbClr val="4C4D4F"/>
              </a:buClr>
              <a:buSzPts val="2900"/>
              <a:buFont typeface="Arial"/>
              <a:buAutoNum type="arabicPeriod"/>
            </a:pPr>
            <a:r>
              <a:rPr lang="en-US" sz="2900" b="1" dirty="0">
                <a:solidFill>
                  <a:srgbClr val="00B050"/>
                </a:solidFill>
              </a:rPr>
              <a:t>Federated search API</a:t>
            </a:r>
            <a:r>
              <a:rPr lang="en-US" sz="2900" dirty="0">
                <a:solidFill>
                  <a:srgbClr val="00B050"/>
                </a:solidFill>
              </a:rPr>
              <a:t> </a:t>
            </a:r>
            <a:r>
              <a:rPr lang="en-US" sz="2900" dirty="0">
                <a:solidFill>
                  <a:srgbClr val="4C4D4F"/>
                </a:solidFill>
              </a:rPr>
              <a:t>for </a:t>
            </a:r>
            <a:r>
              <a:rPr lang="en-US" sz="2900" dirty="0" err="1">
                <a:solidFill>
                  <a:srgbClr val="4C4D4F"/>
                </a:solidFill>
              </a:rPr>
              <a:t>PaN</a:t>
            </a:r>
            <a:r>
              <a:rPr lang="en-US" sz="2900" dirty="0">
                <a:solidFill>
                  <a:srgbClr val="4C4D4F"/>
                </a:solidFill>
              </a:rPr>
              <a:t> data catalogues</a:t>
            </a:r>
          </a:p>
          <a:p>
            <a:pPr indent="-412750">
              <a:lnSpc>
                <a:spcPct val="100000"/>
              </a:lnSpc>
              <a:spcBef>
                <a:spcPts val="0"/>
              </a:spcBef>
              <a:buClr>
                <a:srgbClr val="4C4D4F"/>
              </a:buClr>
              <a:buSzPts val="2900"/>
              <a:buFont typeface="Arial"/>
              <a:buAutoNum type="arabicPeriod"/>
            </a:pPr>
            <a:r>
              <a:rPr lang="en-US" sz="2900" b="1" dirty="0">
                <a:solidFill>
                  <a:srgbClr val="00B050"/>
                </a:solidFill>
              </a:rPr>
              <a:t>Open Data portal</a:t>
            </a:r>
            <a:r>
              <a:rPr lang="en-US" sz="2900" dirty="0">
                <a:solidFill>
                  <a:srgbClr val="00B050"/>
                </a:solidFill>
              </a:rPr>
              <a:t> </a:t>
            </a:r>
            <a:r>
              <a:rPr lang="en-US" sz="2900" dirty="0">
                <a:solidFill>
                  <a:srgbClr val="4C4D4F"/>
                </a:solidFill>
              </a:rPr>
              <a:t>for searching + downloading data</a:t>
            </a:r>
          </a:p>
          <a:p>
            <a:pPr indent="-412750">
              <a:lnSpc>
                <a:spcPct val="100000"/>
              </a:lnSpc>
              <a:spcBef>
                <a:spcPts val="0"/>
              </a:spcBef>
              <a:buClr>
                <a:srgbClr val="4C4D4F"/>
              </a:buClr>
              <a:buSzPts val="2900"/>
              <a:buFont typeface="Arial"/>
              <a:buAutoNum type="arabicPeriod"/>
            </a:pPr>
            <a:r>
              <a:rPr lang="en-US" sz="2900" dirty="0">
                <a:solidFill>
                  <a:schemeClr val="bg1">
                    <a:lumMod val="75000"/>
                  </a:schemeClr>
                </a:solidFill>
              </a:rPr>
              <a:t>Community </a:t>
            </a:r>
            <a:r>
              <a:rPr lang="en-US" sz="2900" b="1" dirty="0">
                <a:solidFill>
                  <a:schemeClr val="bg1">
                    <a:lumMod val="75000"/>
                  </a:schemeClr>
                </a:solidFill>
              </a:rPr>
              <a:t>AAI </a:t>
            </a:r>
            <a:r>
              <a:rPr lang="en-US" sz="2900" b="1" dirty="0" err="1">
                <a:solidFill>
                  <a:schemeClr val="bg1">
                    <a:lumMod val="75000"/>
                  </a:schemeClr>
                </a:solidFill>
              </a:rPr>
              <a:t>UmbrellaId</a:t>
            </a:r>
            <a:endParaRPr lang="en-US" sz="2900" b="1" dirty="0">
              <a:solidFill>
                <a:schemeClr val="bg1">
                  <a:lumMod val="75000"/>
                </a:schemeClr>
              </a:solidFill>
            </a:endParaRPr>
          </a:p>
          <a:p>
            <a:pPr indent="-412750">
              <a:lnSpc>
                <a:spcPct val="100000"/>
              </a:lnSpc>
              <a:spcBef>
                <a:spcPts val="0"/>
              </a:spcBef>
              <a:buClr>
                <a:srgbClr val="4C4D4F"/>
              </a:buClr>
              <a:buSzPts val="2900"/>
              <a:buFont typeface="Arial"/>
              <a:buAutoNum type="arabicPeriod"/>
            </a:pPr>
            <a:r>
              <a:rPr lang="en-US" sz="2900" b="1" dirty="0" err="1">
                <a:solidFill>
                  <a:srgbClr val="00B050"/>
                </a:solidFill>
              </a:rPr>
              <a:t>JupyterLab</a:t>
            </a:r>
            <a:r>
              <a:rPr lang="en-US" sz="2900" dirty="0">
                <a:solidFill>
                  <a:srgbClr val="00B050"/>
                </a:solidFill>
              </a:rPr>
              <a:t> </a:t>
            </a:r>
            <a:r>
              <a:rPr lang="en-US" sz="2900" b="1" dirty="0">
                <a:solidFill>
                  <a:srgbClr val="00B050"/>
                </a:solidFill>
              </a:rPr>
              <a:t>notebooks </a:t>
            </a:r>
            <a:r>
              <a:rPr lang="en-US" sz="2900" dirty="0">
                <a:solidFill>
                  <a:srgbClr val="4C4D4F"/>
                </a:solidFill>
              </a:rPr>
              <a:t>and </a:t>
            </a:r>
            <a:r>
              <a:rPr lang="en-US" sz="2900" b="1" dirty="0">
                <a:solidFill>
                  <a:srgbClr val="00B050"/>
                </a:solidFill>
              </a:rPr>
              <a:t>Nexus/HDF5</a:t>
            </a:r>
            <a:r>
              <a:rPr lang="en-US" sz="2900" dirty="0">
                <a:solidFill>
                  <a:srgbClr val="4C4D4F"/>
                </a:solidFill>
              </a:rPr>
              <a:t> files </a:t>
            </a:r>
            <a:r>
              <a:rPr lang="en-US" sz="2900" dirty="0" err="1">
                <a:solidFill>
                  <a:srgbClr val="4C4D4F"/>
                </a:solidFill>
              </a:rPr>
              <a:t>visualisation</a:t>
            </a:r>
            <a:endParaRPr lang="en-US" sz="2900" dirty="0">
              <a:solidFill>
                <a:srgbClr val="4C4D4F"/>
              </a:solidFill>
            </a:endParaRPr>
          </a:p>
          <a:p>
            <a:pPr indent="-412750">
              <a:lnSpc>
                <a:spcPct val="100000"/>
              </a:lnSpc>
              <a:spcBef>
                <a:spcPts val="0"/>
              </a:spcBef>
              <a:buClr>
                <a:srgbClr val="4C4D4F"/>
              </a:buClr>
              <a:buSzPts val="2900"/>
              <a:buFont typeface="Arial"/>
              <a:buAutoNum type="arabicPeriod"/>
            </a:pPr>
            <a:r>
              <a:rPr lang="en-US" sz="2900" b="1" dirty="0">
                <a:solidFill>
                  <a:srgbClr val="00B050"/>
                </a:solidFill>
              </a:rPr>
              <a:t>Remote data analysis</a:t>
            </a:r>
            <a:r>
              <a:rPr lang="en-US" sz="2900" dirty="0">
                <a:solidFill>
                  <a:srgbClr val="00B050"/>
                </a:solidFill>
              </a:rPr>
              <a:t> </a:t>
            </a:r>
            <a:r>
              <a:rPr lang="en-US" sz="2900" dirty="0">
                <a:solidFill>
                  <a:srgbClr val="4C4D4F"/>
                </a:solidFill>
              </a:rPr>
              <a:t>with VISA + data analysis pipelines</a:t>
            </a:r>
          </a:p>
          <a:p>
            <a:pPr indent="-412750">
              <a:lnSpc>
                <a:spcPct val="100000"/>
              </a:lnSpc>
              <a:spcBef>
                <a:spcPts val="0"/>
              </a:spcBef>
              <a:buClr>
                <a:srgbClr val="4C4D4F"/>
              </a:buClr>
              <a:buSzPts val="2900"/>
              <a:buFont typeface="Arial"/>
              <a:buAutoNum type="arabicPeriod"/>
            </a:pPr>
            <a:r>
              <a:rPr lang="en-US" sz="2900" b="1" dirty="0">
                <a:solidFill>
                  <a:srgbClr val="00B050"/>
                </a:solidFill>
              </a:rPr>
              <a:t>Simulation</a:t>
            </a:r>
            <a:r>
              <a:rPr lang="en-US" sz="2900" b="1" dirty="0">
                <a:solidFill>
                  <a:srgbClr val="4C4D4F"/>
                </a:solidFill>
              </a:rPr>
              <a:t> </a:t>
            </a:r>
            <a:r>
              <a:rPr lang="en-US" sz="2900" dirty="0">
                <a:solidFill>
                  <a:srgbClr val="4C4D4F"/>
                </a:solidFill>
              </a:rPr>
              <a:t>software for simulating experimental data (SIMEX)</a:t>
            </a:r>
          </a:p>
          <a:p>
            <a:pPr indent="-412750">
              <a:lnSpc>
                <a:spcPct val="100000"/>
              </a:lnSpc>
              <a:spcBef>
                <a:spcPts val="0"/>
              </a:spcBef>
              <a:buClr>
                <a:srgbClr val="4C4D4F"/>
              </a:buClr>
              <a:buSzPts val="2900"/>
              <a:buFont typeface="Arial"/>
              <a:buAutoNum type="arabicPeriod"/>
            </a:pPr>
            <a:r>
              <a:rPr lang="en-US" sz="2900" b="1" dirty="0" err="1">
                <a:solidFill>
                  <a:schemeClr val="bg1">
                    <a:lumMod val="75000"/>
                  </a:schemeClr>
                </a:solidFill>
              </a:rPr>
              <a:t>PaN</a:t>
            </a:r>
            <a:r>
              <a:rPr lang="en-US" sz="2900" b="1" dirty="0">
                <a:solidFill>
                  <a:schemeClr val="bg1">
                    <a:lumMod val="75000"/>
                  </a:schemeClr>
                </a:solidFill>
              </a:rPr>
              <a:t>-learning</a:t>
            </a:r>
            <a:r>
              <a:rPr lang="en-US" sz="2900" dirty="0">
                <a:solidFill>
                  <a:schemeClr val="bg1">
                    <a:lumMod val="75000"/>
                  </a:schemeClr>
                </a:solidFill>
              </a:rPr>
              <a:t> platform (pan-</a:t>
            </a:r>
            <a:r>
              <a:rPr lang="en-US" sz="2900" dirty="0" err="1">
                <a:solidFill>
                  <a:schemeClr val="bg1">
                    <a:lumMod val="75000"/>
                  </a:schemeClr>
                </a:solidFill>
              </a:rPr>
              <a:t>learning.org</a:t>
            </a:r>
            <a:r>
              <a:rPr lang="en-US" sz="2900" dirty="0">
                <a:solidFill>
                  <a:schemeClr val="bg1">
                    <a:lumMod val="75000"/>
                  </a:schemeClr>
                </a:solidFill>
              </a:rPr>
              <a:t> + pan-</a:t>
            </a:r>
            <a:r>
              <a:rPr lang="en-US" sz="2900" dirty="0" err="1">
                <a:solidFill>
                  <a:schemeClr val="bg1">
                    <a:lumMod val="75000"/>
                  </a:schemeClr>
                </a:solidFill>
              </a:rPr>
              <a:t>training.org</a:t>
            </a:r>
            <a:r>
              <a:rPr lang="en-US" sz="2900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SzPts val="3200"/>
              <a:buFont typeface="Arial"/>
              <a:buNone/>
            </a:pPr>
            <a:endParaRPr lang="en-US" sz="2900" dirty="0">
              <a:solidFill>
                <a:srgbClr val="4C4D4F"/>
              </a:solidFill>
            </a:endParaRPr>
          </a:p>
        </p:txBody>
      </p:sp>
      <p:sp>
        <p:nvSpPr>
          <p:cNvPr id="5" name="Google Shape;113;p8">
            <a:extLst>
              <a:ext uri="{FF2B5EF4-FFF2-40B4-BE49-F238E27FC236}">
                <a16:creationId xmlns:a16="http://schemas.microsoft.com/office/drawing/2014/main" id="{96362957-D9B9-746C-BDC8-6B9A9F9431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199" y="381000"/>
            <a:ext cx="11346873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D4F"/>
              </a:buClr>
              <a:buSzPts val="2900"/>
              <a:buFont typeface="Calibri"/>
              <a:buNone/>
            </a:pPr>
            <a:r>
              <a:rPr lang="en-US" sz="3600" dirty="0">
                <a:solidFill>
                  <a:srgbClr val="A8507A"/>
                </a:solidFill>
              </a:rPr>
              <a:t>10 Primary Outcomes of </a:t>
            </a:r>
            <a:r>
              <a:rPr lang="en-US" sz="3600" dirty="0" err="1">
                <a:solidFill>
                  <a:srgbClr val="A8507A"/>
                </a:solidFill>
              </a:rPr>
              <a:t>PaNOSC</a:t>
            </a:r>
            <a:r>
              <a:rPr lang="en-US" sz="3600" dirty="0">
                <a:solidFill>
                  <a:srgbClr val="A8507A"/>
                </a:solidFill>
              </a:rPr>
              <a:t> and </a:t>
            </a:r>
            <a:r>
              <a:rPr lang="en-US" sz="3600" dirty="0" err="1">
                <a:solidFill>
                  <a:srgbClr val="A8507A"/>
                </a:solidFill>
              </a:rPr>
              <a:t>ExPaNDS</a:t>
            </a:r>
            <a:endParaRPr sz="3600" dirty="0">
              <a:solidFill>
                <a:srgbClr val="A8507A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E5CB84-1E99-A644-D5BF-8E2F07FF4D12}"/>
              </a:ext>
            </a:extLst>
          </p:cNvPr>
          <p:cNvSpPr/>
          <p:nvPr/>
        </p:nvSpPr>
        <p:spPr>
          <a:xfrm>
            <a:off x="974558" y="3994484"/>
            <a:ext cx="8722895" cy="4451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19DD0D-DC5D-1BD5-95CC-2DC37C7278F4}"/>
              </a:ext>
            </a:extLst>
          </p:cNvPr>
          <p:cNvSpPr/>
          <p:nvPr/>
        </p:nvSpPr>
        <p:spPr>
          <a:xfrm>
            <a:off x="974557" y="4439653"/>
            <a:ext cx="8722895" cy="4451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A92C09-73E4-496C-E9F5-300A9F9B4A5C}"/>
              </a:ext>
            </a:extLst>
          </p:cNvPr>
          <p:cNvSpPr/>
          <p:nvPr/>
        </p:nvSpPr>
        <p:spPr>
          <a:xfrm>
            <a:off x="974557" y="4860178"/>
            <a:ext cx="9324475" cy="4451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7D7C5E-C8A5-6352-2EE1-9471B6590384}"/>
              </a:ext>
            </a:extLst>
          </p:cNvPr>
          <p:cNvSpPr/>
          <p:nvPr/>
        </p:nvSpPr>
        <p:spPr>
          <a:xfrm>
            <a:off x="974557" y="3549315"/>
            <a:ext cx="9324475" cy="4451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53428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8472e41576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5536" y="0"/>
            <a:ext cx="6920928" cy="29294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98;p18">
            <a:extLst>
              <a:ext uri="{FF2B5EF4-FFF2-40B4-BE49-F238E27FC236}">
                <a16:creationId xmlns:a16="http://schemas.microsoft.com/office/drawing/2014/main" id="{1CE3ACAB-0A61-5528-FE7B-5F4975D477F2}"/>
              </a:ext>
            </a:extLst>
          </p:cNvPr>
          <p:cNvSpPr txBox="1">
            <a:spLocks/>
          </p:cNvSpPr>
          <p:nvPr/>
        </p:nvSpPr>
        <p:spPr>
          <a:xfrm>
            <a:off x="1109135" y="2835401"/>
            <a:ext cx="9728198" cy="28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1B50"/>
              </a:buClr>
              <a:buSzPts val="4400"/>
              <a:buFont typeface="Calibri"/>
              <a:buNone/>
              <a:defRPr sz="4400" b="1" i="0" u="none" strike="noStrike" cap="none">
                <a:solidFill>
                  <a:srgbClr val="201B5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  <a:buClr>
                <a:srgbClr val="4A4E4F"/>
              </a:buClr>
              <a:buSzPts val="3500"/>
            </a:pPr>
            <a:r>
              <a:rPr lang="en-US" sz="6000" dirty="0"/>
              <a:t>Thank you all </a:t>
            </a:r>
            <a:br>
              <a:rPr lang="en-US" sz="6000" dirty="0"/>
            </a:br>
            <a:r>
              <a:rPr lang="en-US" sz="6000" dirty="0" err="1"/>
              <a:t>PaNOSC</a:t>
            </a:r>
            <a:r>
              <a:rPr lang="en-US" sz="6000" dirty="0"/>
              <a:t> + </a:t>
            </a:r>
            <a:r>
              <a:rPr lang="en-US" sz="6000" dirty="0" err="1"/>
              <a:t>ExPaNDS</a:t>
            </a:r>
            <a:r>
              <a:rPr lang="en-US" sz="6000" dirty="0"/>
              <a:t> contributors!</a:t>
            </a:r>
          </a:p>
        </p:txBody>
      </p:sp>
      <p:sp>
        <p:nvSpPr>
          <p:cNvPr id="3" name="Google Shape;299;p18">
            <a:extLst>
              <a:ext uri="{FF2B5EF4-FFF2-40B4-BE49-F238E27FC236}">
                <a16:creationId xmlns:a16="http://schemas.microsoft.com/office/drawing/2014/main" id="{F4107077-40EF-D4C0-7744-E9CF8A37F17E}"/>
              </a:ext>
            </a:extLst>
          </p:cNvPr>
          <p:cNvSpPr txBox="1">
            <a:spLocks/>
          </p:cNvSpPr>
          <p:nvPr/>
        </p:nvSpPr>
        <p:spPr>
          <a:xfrm>
            <a:off x="1415475" y="4653105"/>
            <a:ext cx="69717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4A4E4F"/>
              </a:buClr>
              <a:buSzPts val="2400"/>
              <a:buFont typeface="Arial"/>
              <a:buNone/>
            </a:pPr>
            <a:endParaRPr lang="en-CZ"/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4A4E4F"/>
              </a:buClr>
              <a:buSzPts val="2400"/>
              <a:buFont typeface="Arial"/>
              <a:buNone/>
            </a:pPr>
            <a:endParaRPr lang="en-CZ" dirty="0"/>
          </a:p>
        </p:txBody>
      </p:sp>
      <p:sp>
        <p:nvSpPr>
          <p:cNvPr id="4" name="Google Shape;300;p18">
            <a:extLst>
              <a:ext uri="{FF2B5EF4-FFF2-40B4-BE49-F238E27FC236}">
                <a16:creationId xmlns:a16="http://schemas.microsoft.com/office/drawing/2014/main" id="{BAA8FF68-AE35-D3E0-56E1-B7FA65949C6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190800" y="6340475"/>
            <a:ext cx="92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</TotalTime>
  <Words>863</Words>
  <Application>Microsoft Macintosh PowerPoint</Application>
  <PresentationFormat>Widescreen</PresentationFormat>
  <Paragraphs>141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Biome</vt:lpstr>
      <vt:lpstr>Biome Light</vt:lpstr>
      <vt:lpstr>Calibri</vt:lpstr>
      <vt:lpstr>Cambria</vt:lpstr>
      <vt:lpstr>Posterama</vt:lpstr>
      <vt:lpstr>Times New Roman</vt:lpstr>
      <vt:lpstr>Thème Office</vt:lpstr>
      <vt:lpstr> Photon and Neutron (PaN) Community Beyond ExPaNDS and PaNOSC</vt:lpstr>
      <vt:lpstr>PowerPoint Presentation</vt:lpstr>
      <vt:lpstr>EGI: The largest distributed compute e-Infrastructure in the world</vt:lpstr>
      <vt:lpstr>Our most important goal is to make FAIR Data available</vt:lpstr>
      <vt:lpstr>PowerPoint Presentation</vt:lpstr>
      <vt:lpstr>PowerPoint Presentation</vt:lpstr>
      <vt:lpstr>ExPaNDS use case: THZ spectroscopy analysis workflow walkthrough</vt:lpstr>
      <vt:lpstr>10 Primary Outcomes of PaNOSC and ExPaNDS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Photon and Neutron (PaN) Community   Beyond ExPaNDS and PaNOSC</dc:title>
  <dc:creator>François Cesmat</dc:creator>
  <cp:lastModifiedBy>Microsoft Office User</cp:lastModifiedBy>
  <cp:revision>12</cp:revision>
  <dcterms:created xsi:type="dcterms:W3CDTF">2019-08-21T08:55:54Z</dcterms:created>
  <dcterms:modified xsi:type="dcterms:W3CDTF">2022-09-22T07:31:40Z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0x010100408F811AA5794A4A9079BE885B6AD26C</vt:lpwstr>
  </property>
  <property fmtid="{D5CDD505-2E9C-101B-9397-08002B2CF9AE}" pid="3" name="Document Type">
    <vt:lpwstr>10;#Templates|5f7e658d-fe19-4397-95fe-3af83a6aa354;#16;#WP6|9d421dc2-85d2-43d8-945e-eed75d234fa7</vt:lpwstr>
  </property>
</Properties>
</file>